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5"/>
  </p:notesMasterIdLst>
  <p:sldIdLst>
    <p:sldId id="257" r:id="rId5"/>
    <p:sldId id="260" r:id="rId6"/>
    <p:sldId id="261" r:id="rId7"/>
    <p:sldId id="268" r:id="rId8"/>
    <p:sldId id="269" r:id="rId9"/>
    <p:sldId id="274" r:id="rId10"/>
    <p:sldId id="270" r:id="rId11"/>
    <p:sldId id="263" r:id="rId12"/>
    <p:sldId id="266" r:id="rId13"/>
    <p:sldId id="272" r:id="rId14"/>
    <p:sldId id="267" r:id="rId15"/>
    <p:sldId id="273" r:id="rId16"/>
    <p:sldId id="262" r:id="rId17"/>
    <p:sldId id="264" r:id="rId18"/>
    <p:sldId id="278" r:id="rId19"/>
    <p:sldId id="276" r:id="rId20"/>
    <p:sldId id="271" r:id="rId21"/>
    <p:sldId id="279" r:id="rId22"/>
    <p:sldId id="280" r:id="rId23"/>
    <p:sldId id="259" r:id="rId2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11E8AC-490F-4BCA-B8FA-50AA7C795205}" type="datetimeFigureOut">
              <a:rPr lang="nl-NL" smtClean="0"/>
              <a:pPr/>
              <a:t>17-2-2021</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D3282F-4427-4338-9741-CCAA34BB9773}" type="slidenum">
              <a:rPr lang="nl-NL" smtClean="0"/>
              <a:pPr/>
              <a:t>‹nr.›</a:t>
            </a:fld>
            <a:endParaRPr lang="nl-NL"/>
          </a:p>
        </p:txBody>
      </p:sp>
    </p:spTree>
    <p:extLst>
      <p:ext uri="{BB962C8B-B14F-4D97-AF65-F5344CB8AC3E}">
        <p14:creationId xmlns:p14="http://schemas.microsoft.com/office/powerpoint/2010/main" val="1252850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DA5F92F-67BB-4377-A884-54F8996E449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AD3282F-4427-4338-9741-CCAA34BB9773}" type="slidenum">
              <a:rPr lang="nl-NL" smtClean="0"/>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AD3282F-4427-4338-9741-CCAA34BB9773}" type="slidenum">
              <a:rPr lang="nl-NL" smtClean="0"/>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AD3282F-4427-4338-9741-CCAA34BB9773}" type="slidenum">
              <a:rPr lang="nl-NL" smtClean="0"/>
              <a:pPr/>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AD3282F-4427-4338-9741-CCAA34BB9773}" type="slidenum">
              <a:rPr lang="nl-NL" smtClean="0"/>
              <a:pPr/>
              <a:t>13</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AD3282F-4427-4338-9741-CCAA34BB9773}" type="slidenum">
              <a:rPr lang="nl-NL" smtClean="0"/>
              <a:pPr/>
              <a:t>14</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AD3282F-4427-4338-9741-CCAA34BB9773}" type="slidenum">
              <a:rPr lang="nl-NL" smtClean="0"/>
              <a:pPr/>
              <a:t>16</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AD3282F-4427-4338-9741-CCAA34BB9773}" type="slidenum">
              <a:rPr lang="nl-NL" smtClean="0"/>
              <a:pPr/>
              <a:t>17</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AD3282F-4427-4338-9741-CCAA34BB9773}" type="slidenum">
              <a:rPr lang="nl-NL" smtClean="0"/>
              <a:pPr/>
              <a:t>20</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AD3282F-4427-4338-9741-CCAA34BB9773}" type="slidenum">
              <a:rPr lang="nl-NL" smtClean="0"/>
              <a:pPr/>
              <a:t>2</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AD3282F-4427-4338-9741-CCAA34BB9773}" type="slidenum">
              <a:rPr lang="nl-NL" smtClean="0"/>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AD3282F-4427-4338-9741-CCAA34BB9773}" type="slidenum">
              <a:rPr lang="nl-NL" smtClean="0"/>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AD3282F-4427-4338-9741-CCAA34BB9773}" type="slidenum">
              <a:rPr lang="nl-NL" smtClean="0"/>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AD3282F-4427-4338-9741-CCAA34BB9773}" type="slidenum">
              <a:rPr lang="nl-NL" smtClean="0"/>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AD3282F-4427-4338-9741-CCAA34BB9773}" type="slidenum">
              <a:rPr lang="nl-NL" smtClean="0"/>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AD3282F-4427-4338-9741-CCAA34BB9773}" type="slidenum">
              <a:rPr lang="nl-NL" smtClean="0"/>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AD3282F-4427-4338-9741-CCAA34BB9773}" type="slidenum">
              <a:rPr lang="nl-NL" smtClean="0"/>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el 28"/>
          <p:cNvSpPr>
            <a:spLocks noGrp="1"/>
          </p:cNvSpPr>
          <p:nvPr>
            <p:ph type="ctrTitle"/>
          </p:nvPr>
        </p:nvSpPr>
        <p:spPr>
          <a:xfrm>
            <a:off x="381000" y="4853411"/>
            <a:ext cx="8458200" cy="1222375"/>
          </a:xfrm>
        </p:spPr>
        <p:txBody>
          <a:bodyPr anchor="t"/>
          <a:lstStyle/>
          <a:p>
            <a:r>
              <a:rPr kumimoji="0" lang="nl-NL"/>
              <a:t>Klik om de stijl te bewerken</a:t>
            </a:r>
            <a:endParaRPr kumimoji="0" lang="en-US"/>
          </a:p>
        </p:txBody>
      </p:sp>
      <p:sp>
        <p:nvSpPr>
          <p:cNvPr id="9" name="Ondertitel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a:t>Klik om het opmaakprofiel van de modelondertitel te bewerken</a:t>
            </a:r>
            <a:endParaRPr kumimoji="0" lang="en-US"/>
          </a:p>
        </p:txBody>
      </p:sp>
      <p:sp>
        <p:nvSpPr>
          <p:cNvPr id="16" name="Tijdelijke aanduiding voor datum 15"/>
          <p:cNvSpPr>
            <a:spLocks noGrp="1"/>
          </p:cNvSpPr>
          <p:nvPr>
            <p:ph type="dt" sz="half" idx="10"/>
          </p:nvPr>
        </p:nvSpPr>
        <p:spPr/>
        <p:txBody>
          <a:bodyPr/>
          <a:lstStyle/>
          <a:p>
            <a:fld id="{095E14BA-1B1B-472A-AFE6-B85A4ADC03BA}" type="datetimeFigureOut">
              <a:rPr lang="nl-NL" smtClean="0"/>
              <a:pPr/>
              <a:t>17-2-2021</a:t>
            </a:fld>
            <a:endParaRPr lang="nl-NL"/>
          </a:p>
        </p:txBody>
      </p:sp>
      <p:sp>
        <p:nvSpPr>
          <p:cNvPr id="2" name="Tijdelijke aanduiding voor voettekst 1"/>
          <p:cNvSpPr>
            <a:spLocks noGrp="1"/>
          </p:cNvSpPr>
          <p:nvPr>
            <p:ph type="ftr" sz="quarter" idx="11"/>
          </p:nvPr>
        </p:nvSpPr>
        <p:spPr/>
        <p:txBody>
          <a:bodyPr/>
          <a:lstStyle/>
          <a:p>
            <a:endParaRPr lang="nl-NL"/>
          </a:p>
        </p:txBody>
      </p:sp>
      <p:sp>
        <p:nvSpPr>
          <p:cNvPr id="15" name="Tijdelijke aanduiding voor dianummer 14"/>
          <p:cNvSpPr>
            <a:spLocks noGrp="1"/>
          </p:cNvSpPr>
          <p:nvPr>
            <p:ph type="sldNum" sz="quarter" idx="12"/>
          </p:nvPr>
        </p:nvSpPr>
        <p:spPr>
          <a:xfrm>
            <a:off x="8229600" y="6473952"/>
            <a:ext cx="758952" cy="246888"/>
          </a:xfrm>
        </p:spPr>
        <p:txBody>
          <a:bodyPr/>
          <a:lstStyle/>
          <a:p>
            <a:fld id="{0B4D97CD-5885-4FB8-A188-B13E5425368E}"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095E14BA-1B1B-472A-AFE6-B85A4ADC03BA}" type="datetimeFigureOut">
              <a:rPr lang="nl-NL" smtClean="0"/>
              <a:pPr/>
              <a:t>17-2-2021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B4D97CD-5885-4FB8-A188-B13E5425368E}"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58000" y="549276"/>
            <a:ext cx="1828800" cy="5851525"/>
          </a:xfrm>
        </p:spPr>
        <p:txBody>
          <a:bodyPr vert="eaVert"/>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457200" y="549276"/>
            <a:ext cx="6248400" cy="5851525"/>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095E14BA-1B1B-472A-AFE6-B85A4ADC03BA}" type="datetimeFigureOut">
              <a:rPr lang="nl-NL" smtClean="0"/>
              <a:pPr/>
              <a:t>17-2-2021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B4D97CD-5885-4FB8-A188-B13E5425368E}"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2" name="Titel 21"/>
          <p:cNvSpPr>
            <a:spLocks noGrp="1"/>
          </p:cNvSpPr>
          <p:nvPr>
            <p:ph type="title"/>
          </p:nvPr>
        </p:nvSpPr>
        <p:spPr/>
        <p:txBody>
          <a:bodyPr/>
          <a:lstStyle/>
          <a:p>
            <a:r>
              <a:rPr kumimoji="0" lang="nl-NL"/>
              <a:t>Klik om de stijl te bewerken</a:t>
            </a:r>
            <a:endParaRPr kumimoji="0" lang="en-US"/>
          </a:p>
        </p:txBody>
      </p:sp>
      <p:sp>
        <p:nvSpPr>
          <p:cNvPr id="27" name="Tijdelijke aanduiding voor inhoud 26"/>
          <p:cNvSpPr>
            <a:spLocks noGrp="1"/>
          </p:cNvSpPr>
          <p:nvPr>
            <p:ph idx="1"/>
          </p:nvPr>
        </p:nvSpPr>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25" name="Tijdelijke aanduiding voor datum 24"/>
          <p:cNvSpPr>
            <a:spLocks noGrp="1"/>
          </p:cNvSpPr>
          <p:nvPr>
            <p:ph type="dt" sz="half" idx="10"/>
          </p:nvPr>
        </p:nvSpPr>
        <p:spPr/>
        <p:txBody>
          <a:bodyPr/>
          <a:lstStyle/>
          <a:p>
            <a:fld id="{095E14BA-1B1B-472A-AFE6-B85A4ADC03BA}" type="datetimeFigureOut">
              <a:rPr lang="nl-NL" smtClean="0"/>
              <a:pPr/>
              <a:t>17-2-2021</a:t>
            </a:fld>
            <a:endParaRPr lang="nl-NL"/>
          </a:p>
        </p:txBody>
      </p:sp>
      <p:sp>
        <p:nvSpPr>
          <p:cNvPr id="19" name="Tijdelijke aanduiding voor voettekst 18"/>
          <p:cNvSpPr>
            <a:spLocks noGrp="1"/>
          </p:cNvSpPr>
          <p:nvPr>
            <p:ph type="ftr" sz="quarter" idx="11"/>
          </p:nvPr>
        </p:nvSpPr>
        <p:spPr>
          <a:xfrm>
            <a:off x="3581400" y="76200"/>
            <a:ext cx="2895600" cy="288925"/>
          </a:xfrm>
        </p:spPr>
        <p:txBody>
          <a:bodyPr/>
          <a:lstStyle/>
          <a:p>
            <a:endParaRPr lang="nl-NL"/>
          </a:p>
        </p:txBody>
      </p:sp>
      <p:sp>
        <p:nvSpPr>
          <p:cNvPr id="16" name="Tijdelijke aanduiding voor dianummer 15"/>
          <p:cNvSpPr>
            <a:spLocks noGrp="1"/>
          </p:cNvSpPr>
          <p:nvPr>
            <p:ph type="sldNum" sz="quarter" idx="12"/>
          </p:nvPr>
        </p:nvSpPr>
        <p:spPr>
          <a:xfrm>
            <a:off x="8229600" y="6473952"/>
            <a:ext cx="758952" cy="246888"/>
          </a:xfrm>
        </p:spPr>
        <p:txBody>
          <a:bodyPr/>
          <a:lstStyle/>
          <a:p>
            <a:fld id="{0B4D97CD-5885-4FB8-A188-B13E5425368E}"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ijdelijke aanduiding voor tekst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a:t>Klik om de modelstijlen te bewerken</a:t>
            </a:r>
          </a:p>
        </p:txBody>
      </p:sp>
      <p:sp>
        <p:nvSpPr>
          <p:cNvPr id="19" name="Tijdelijke aanduiding voor datum 18"/>
          <p:cNvSpPr>
            <a:spLocks noGrp="1"/>
          </p:cNvSpPr>
          <p:nvPr>
            <p:ph type="dt" sz="half" idx="10"/>
          </p:nvPr>
        </p:nvSpPr>
        <p:spPr/>
        <p:txBody>
          <a:bodyPr/>
          <a:lstStyle/>
          <a:p>
            <a:fld id="{095E14BA-1B1B-472A-AFE6-B85A4ADC03BA}" type="datetimeFigureOut">
              <a:rPr lang="nl-NL" smtClean="0"/>
              <a:pPr/>
              <a:t>17-2-2021</a:t>
            </a:fld>
            <a:endParaRPr lang="nl-NL"/>
          </a:p>
        </p:txBody>
      </p:sp>
      <p:sp>
        <p:nvSpPr>
          <p:cNvPr id="11" name="Tijdelijke aanduiding voor voettekst 10"/>
          <p:cNvSpPr>
            <a:spLocks noGrp="1"/>
          </p:cNvSpPr>
          <p:nvPr>
            <p:ph type="ftr" sz="quarter" idx="11"/>
          </p:nvPr>
        </p:nvSpPr>
        <p:spPr/>
        <p:txBody>
          <a:bodyPr/>
          <a:lstStyle/>
          <a:p>
            <a:endParaRPr lang="nl-NL"/>
          </a:p>
        </p:txBody>
      </p:sp>
      <p:sp>
        <p:nvSpPr>
          <p:cNvPr id="16" name="Tijdelijke aanduiding voor dianummer 15"/>
          <p:cNvSpPr>
            <a:spLocks noGrp="1"/>
          </p:cNvSpPr>
          <p:nvPr>
            <p:ph type="sldNum" sz="quarter" idx="12"/>
          </p:nvPr>
        </p:nvSpPr>
        <p:spPr/>
        <p:txBody>
          <a:bodyPr/>
          <a:lstStyle/>
          <a:p>
            <a:fld id="{0B4D97CD-5885-4FB8-A188-B13E5425368E}" type="slidenum">
              <a:rPr lang="nl-NL" smtClean="0"/>
              <a:pPr/>
              <a:t>‹nr.›</a:t>
            </a:fld>
            <a:endParaRPr lang="nl-NL"/>
          </a:p>
        </p:txBody>
      </p:sp>
      <p:sp>
        <p:nvSpPr>
          <p:cNvPr id="8" name="Titel 7"/>
          <p:cNvSpPr>
            <a:spLocks noGrp="1"/>
          </p:cNvSpPr>
          <p:nvPr>
            <p:ph type="title"/>
          </p:nvPr>
        </p:nvSpPr>
        <p:spPr>
          <a:xfrm>
            <a:off x="180475" y="2947085"/>
            <a:ext cx="8686800" cy="1184825"/>
          </a:xfrm>
        </p:spPr>
        <p:txBody>
          <a:bodyPr rtlCol="0" anchor="t"/>
          <a:lstStyle>
            <a:lvl1pPr algn="r">
              <a:defRPr/>
            </a:lvl1pPr>
          </a:lstStyle>
          <a:p>
            <a:r>
              <a:rPr kumimoji="0" lang="nl-NL"/>
              <a:t>Klik om de stijl te bewerken</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0" name="Titel 19"/>
          <p:cNvSpPr>
            <a:spLocks noGrp="1"/>
          </p:cNvSpPr>
          <p:nvPr>
            <p:ph type="title"/>
          </p:nvPr>
        </p:nvSpPr>
        <p:spPr>
          <a:xfrm>
            <a:off x="301752" y="457200"/>
            <a:ext cx="8686800" cy="841248"/>
          </a:xfrm>
        </p:spPr>
        <p:txBody>
          <a:bodyPr/>
          <a:lstStyle/>
          <a:p>
            <a:r>
              <a:rPr kumimoji="0" lang="nl-NL"/>
              <a:t>Klik om de stijl te bewerken</a:t>
            </a:r>
            <a:endParaRPr kumimoji="0" lang="en-US"/>
          </a:p>
        </p:txBody>
      </p:sp>
      <p:sp>
        <p:nvSpPr>
          <p:cNvPr id="14" name="Tijdelijke aanduiding voor inhoud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13" name="Tijdelijke aanduiding voor inhoud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21" name="Tijdelijke aanduiding voor datum 20"/>
          <p:cNvSpPr>
            <a:spLocks noGrp="1"/>
          </p:cNvSpPr>
          <p:nvPr>
            <p:ph type="dt" sz="half" idx="10"/>
          </p:nvPr>
        </p:nvSpPr>
        <p:spPr/>
        <p:txBody>
          <a:bodyPr/>
          <a:lstStyle/>
          <a:p>
            <a:fld id="{095E14BA-1B1B-472A-AFE6-B85A4ADC03BA}" type="datetimeFigureOut">
              <a:rPr lang="nl-NL" smtClean="0"/>
              <a:pPr/>
              <a:t>17-2-2021</a:t>
            </a:fld>
            <a:endParaRPr lang="nl-NL"/>
          </a:p>
        </p:txBody>
      </p:sp>
      <p:sp>
        <p:nvSpPr>
          <p:cNvPr id="10" name="Tijdelijke aanduiding voor voettekst 9"/>
          <p:cNvSpPr>
            <a:spLocks noGrp="1"/>
          </p:cNvSpPr>
          <p:nvPr>
            <p:ph type="ftr" sz="quarter" idx="11"/>
          </p:nvPr>
        </p:nvSpPr>
        <p:spPr/>
        <p:txBody>
          <a:bodyPr/>
          <a:lstStyle/>
          <a:p>
            <a:endParaRPr lang="nl-NL"/>
          </a:p>
        </p:txBody>
      </p:sp>
      <p:sp>
        <p:nvSpPr>
          <p:cNvPr id="31" name="Tijdelijke aanduiding voor dianummer 30"/>
          <p:cNvSpPr>
            <a:spLocks noGrp="1"/>
          </p:cNvSpPr>
          <p:nvPr>
            <p:ph type="sldNum" sz="quarter" idx="12"/>
          </p:nvPr>
        </p:nvSpPr>
        <p:spPr/>
        <p:txBody>
          <a:bodyPr/>
          <a:lstStyle/>
          <a:p>
            <a:fld id="{0B4D97CD-5885-4FB8-A188-B13E5425368E}"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9" name="Titel 28"/>
          <p:cNvSpPr>
            <a:spLocks noGrp="1"/>
          </p:cNvSpPr>
          <p:nvPr>
            <p:ph type="title"/>
          </p:nvPr>
        </p:nvSpPr>
        <p:spPr>
          <a:xfrm>
            <a:off x="304800" y="5410200"/>
            <a:ext cx="8610600" cy="882650"/>
          </a:xfrm>
        </p:spPr>
        <p:txBody>
          <a:bodyPr anchor="ctr"/>
          <a:lstStyle>
            <a:lvl1pPr>
              <a:defRPr/>
            </a:lvl1pPr>
          </a:lstStyle>
          <a:p>
            <a:r>
              <a:rPr kumimoji="0" lang="nl-NL"/>
              <a:t>Klik om de stijl te bewerken</a:t>
            </a:r>
            <a:endParaRPr kumimoji="0" lang="en-US"/>
          </a:p>
        </p:txBody>
      </p:sp>
      <p:sp>
        <p:nvSpPr>
          <p:cNvPr id="13" name="Tijdelijke aanduiding voor tekst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l-NL"/>
              <a:t>Klik om de modelstijlen te bewerken</a:t>
            </a:r>
          </a:p>
        </p:txBody>
      </p:sp>
      <p:sp>
        <p:nvSpPr>
          <p:cNvPr id="25" name="Tijdelijke aanduiding voor tekst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l-NL"/>
              <a:t>Klik om de modelstijlen te bewerken</a:t>
            </a:r>
          </a:p>
        </p:txBody>
      </p:sp>
      <p:sp>
        <p:nvSpPr>
          <p:cNvPr id="4" name="Tijdelijke aanduiding voor inhoud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28" name="Tijdelijke aanduiding voor inhoud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10" name="Tijdelijke aanduiding voor datum 9"/>
          <p:cNvSpPr>
            <a:spLocks noGrp="1"/>
          </p:cNvSpPr>
          <p:nvPr>
            <p:ph type="dt" sz="half" idx="10"/>
          </p:nvPr>
        </p:nvSpPr>
        <p:spPr/>
        <p:txBody>
          <a:bodyPr/>
          <a:lstStyle/>
          <a:p>
            <a:fld id="{095E14BA-1B1B-472A-AFE6-B85A4ADC03BA}" type="datetimeFigureOut">
              <a:rPr lang="nl-NL" smtClean="0"/>
              <a:pPr/>
              <a:t>17-2-2021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a:xfrm>
            <a:off x="8229600" y="6477000"/>
            <a:ext cx="762000" cy="246888"/>
          </a:xfrm>
        </p:spPr>
        <p:txBody>
          <a:bodyPr/>
          <a:lstStyle/>
          <a:p>
            <a:fld id="{0B4D97CD-5885-4FB8-A188-B13E5425368E}" type="slidenum">
              <a:rPr lang="nl-NL" smtClean="0"/>
              <a:pPr/>
              <a:t>‹nr.›</a:t>
            </a:fld>
            <a:endParaRPr lang="nl-NL"/>
          </a:p>
        </p:txBody>
      </p:sp>
      <p:sp>
        <p:nvSpPr>
          <p:cNvPr id="11" name="Rechte verbindingslijn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30" name="Titel 29"/>
          <p:cNvSpPr>
            <a:spLocks noGrp="1"/>
          </p:cNvSpPr>
          <p:nvPr>
            <p:ph type="title"/>
          </p:nvPr>
        </p:nvSpPr>
        <p:spPr>
          <a:xfrm>
            <a:off x="301752" y="457200"/>
            <a:ext cx="8686800" cy="841248"/>
          </a:xfrm>
        </p:spPr>
        <p:txBody>
          <a:bodyPr/>
          <a:lstStyle/>
          <a:p>
            <a:r>
              <a:rPr kumimoji="0" lang="nl-NL"/>
              <a:t>Klik om de stijl te bewerken</a:t>
            </a:r>
            <a:endParaRPr kumimoji="0" lang="en-US"/>
          </a:p>
        </p:txBody>
      </p:sp>
      <p:sp>
        <p:nvSpPr>
          <p:cNvPr id="12" name="Tijdelijke aanduiding voor datum 11"/>
          <p:cNvSpPr>
            <a:spLocks noGrp="1"/>
          </p:cNvSpPr>
          <p:nvPr>
            <p:ph type="dt" sz="half" idx="10"/>
          </p:nvPr>
        </p:nvSpPr>
        <p:spPr/>
        <p:txBody>
          <a:bodyPr/>
          <a:lstStyle/>
          <a:p>
            <a:fld id="{095E14BA-1B1B-472A-AFE6-B85A4ADC03BA}" type="datetimeFigureOut">
              <a:rPr lang="nl-NL" smtClean="0"/>
              <a:pPr/>
              <a:t>17-2-2021</a:t>
            </a:fld>
            <a:endParaRPr lang="nl-NL"/>
          </a:p>
        </p:txBody>
      </p:sp>
      <p:sp>
        <p:nvSpPr>
          <p:cNvPr id="21" name="Tijdelijke aanduiding voor voettekst 20"/>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B4D97CD-5885-4FB8-A188-B13E5425368E}"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095E14BA-1B1B-472A-AFE6-B85A4ADC03BA}" type="datetimeFigureOut">
              <a:rPr lang="nl-NL" smtClean="0"/>
              <a:pPr/>
              <a:t>17-2-2021</a:t>
            </a:fld>
            <a:endParaRPr lang="nl-NL"/>
          </a:p>
        </p:txBody>
      </p:sp>
      <p:sp>
        <p:nvSpPr>
          <p:cNvPr id="24" name="Tijdelijke aanduiding voor voettekst 23"/>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B4D97CD-5885-4FB8-A188-B13E5425368E}"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hte verbindingslijn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el 11"/>
          <p:cNvSpPr>
            <a:spLocks noGrp="1"/>
          </p:cNvSpPr>
          <p:nvPr>
            <p:ph type="title"/>
          </p:nvPr>
        </p:nvSpPr>
        <p:spPr>
          <a:xfrm>
            <a:off x="457200" y="5486400"/>
            <a:ext cx="8458200" cy="520700"/>
          </a:xfrm>
        </p:spPr>
        <p:txBody>
          <a:bodyPr anchor="ctr"/>
          <a:lstStyle>
            <a:lvl1pPr algn="l">
              <a:buNone/>
              <a:defRPr sz="2000" b="1"/>
            </a:lvl1pPr>
          </a:lstStyle>
          <a:p>
            <a:r>
              <a:rPr kumimoji="0" lang="nl-NL"/>
              <a:t>Klik om de stijl te bewerken</a:t>
            </a:r>
            <a:endParaRPr kumimoji="0" lang="en-US"/>
          </a:p>
        </p:txBody>
      </p:sp>
      <p:sp>
        <p:nvSpPr>
          <p:cNvPr id="26" name="Tijdelijke aanduiding voor tekst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nl-NL"/>
              <a:t>Klik om de modelstijlen te bewerken</a:t>
            </a:r>
          </a:p>
        </p:txBody>
      </p:sp>
      <p:sp>
        <p:nvSpPr>
          <p:cNvPr id="14" name="Tijdelijke aanduiding voor inhoud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25" name="Tijdelijke aanduiding voor datum 24"/>
          <p:cNvSpPr>
            <a:spLocks noGrp="1"/>
          </p:cNvSpPr>
          <p:nvPr>
            <p:ph type="dt" sz="half" idx="10"/>
          </p:nvPr>
        </p:nvSpPr>
        <p:spPr/>
        <p:txBody>
          <a:bodyPr/>
          <a:lstStyle/>
          <a:p>
            <a:fld id="{095E14BA-1B1B-472A-AFE6-B85A4ADC03BA}" type="datetimeFigureOut">
              <a:rPr lang="nl-NL" smtClean="0"/>
              <a:pPr/>
              <a:t>17-2-2021</a:t>
            </a:fld>
            <a:endParaRPr lang="nl-NL"/>
          </a:p>
        </p:txBody>
      </p:sp>
      <p:sp>
        <p:nvSpPr>
          <p:cNvPr id="29" name="Tijdelijke aanduiding voor voettekst 28"/>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B4D97CD-5885-4FB8-A188-B13E5425368E}"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3" name="Tijdelijke aanduiding voor afbeelding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nl-NL"/>
              <a:t>Klik op het pictogram als u een afbeelding wilt toevoegen</a:t>
            </a:r>
            <a:endParaRPr kumimoji="0" lang="en-US" dirty="0"/>
          </a:p>
        </p:txBody>
      </p:sp>
      <p:sp>
        <p:nvSpPr>
          <p:cNvPr id="7" name="Tijdelijke aanduiding voor datum 6"/>
          <p:cNvSpPr>
            <a:spLocks noGrp="1"/>
          </p:cNvSpPr>
          <p:nvPr>
            <p:ph type="dt" sz="half" idx="10"/>
          </p:nvPr>
        </p:nvSpPr>
        <p:spPr/>
        <p:txBody>
          <a:bodyPr/>
          <a:lstStyle/>
          <a:p>
            <a:fld id="{095E14BA-1B1B-472A-AFE6-B85A4ADC03BA}" type="datetimeFigureOut">
              <a:rPr lang="nl-NL" smtClean="0"/>
              <a:pPr/>
              <a:t>17-2-2021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31" name="Tijdelijke aanduiding voor dianummer 30"/>
          <p:cNvSpPr>
            <a:spLocks noGrp="1"/>
          </p:cNvSpPr>
          <p:nvPr>
            <p:ph type="sldNum" sz="quarter" idx="12"/>
          </p:nvPr>
        </p:nvSpPr>
        <p:spPr/>
        <p:txBody>
          <a:bodyPr/>
          <a:lstStyle/>
          <a:p>
            <a:fld id="{0B4D97CD-5885-4FB8-A188-B13E5425368E}" type="slidenum">
              <a:rPr lang="nl-NL" smtClean="0"/>
              <a:pPr/>
              <a:t>‹nr.›</a:t>
            </a:fld>
            <a:endParaRPr lang="nl-NL"/>
          </a:p>
        </p:txBody>
      </p:sp>
      <p:sp>
        <p:nvSpPr>
          <p:cNvPr id="17" name="Titel 16"/>
          <p:cNvSpPr>
            <a:spLocks noGrp="1"/>
          </p:cNvSpPr>
          <p:nvPr>
            <p:ph type="title"/>
          </p:nvPr>
        </p:nvSpPr>
        <p:spPr>
          <a:xfrm>
            <a:off x="381000" y="4993760"/>
            <a:ext cx="5867400" cy="522288"/>
          </a:xfrm>
        </p:spPr>
        <p:txBody>
          <a:bodyPr anchor="ctr"/>
          <a:lstStyle>
            <a:lvl1pPr algn="l">
              <a:buNone/>
              <a:defRPr sz="2000" b="1"/>
            </a:lvl1pPr>
          </a:lstStyle>
          <a:p>
            <a:r>
              <a:rPr kumimoji="0" lang="nl-NL"/>
              <a:t>Klik om de stijl te bewerken</a:t>
            </a:r>
            <a:endParaRPr kumimoji="0" lang="en-US"/>
          </a:p>
        </p:txBody>
      </p:sp>
      <p:sp>
        <p:nvSpPr>
          <p:cNvPr id="26" name="Tijdelijke aanduiding voor tekst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nl-NL"/>
              <a:t>Klik om de modelstijlen te bewerken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ijdelijke aanduiding voor tekst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
        <p:nvSpPr>
          <p:cNvPr id="11" name="Tijdelijke aanduiding voor datum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95E14BA-1B1B-472A-AFE6-B85A4ADC03BA}" type="datetimeFigureOut">
              <a:rPr lang="nl-NL" smtClean="0"/>
              <a:pPr/>
              <a:t>17-2-2021</a:t>
            </a:fld>
            <a:endParaRPr lang="nl-NL"/>
          </a:p>
        </p:txBody>
      </p:sp>
      <p:sp>
        <p:nvSpPr>
          <p:cNvPr id="28" name="Tijdelijke aanduiding voor voettekst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nl-NL"/>
          </a:p>
        </p:txBody>
      </p:sp>
      <p:sp>
        <p:nvSpPr>
          <p:cNvPr id="5" name="Tijdelijke aanduiding voor dianumm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B4D97CD-5885-4FB8-A188-B13E5425368E}" type="slidenum">
              <a:rPr lang="nl-NL" smtClean="0"/>
              <a:pPr/>
              <a:t>‹nr.›</a:t>
            </a:fld>
            <a:endParaRPr lang="nl-NL"/>
          </a:p>
        </p:txBody>
      </p:sp>
      <p:sp>
        <p:nvSpPr>
          <p:cNvPr id="10" name="Tijdelijke aanduiding voor titel 9"/>
          <p:cNvSpPr>
            <a:spLocks noGrp="1"/>
          </p:cNvSpPr>
          <p:nvPr>
            <p:ph type="title"/>
          </p:nvPr>
        </p:nvSpPr>
        <p:spPr>
          <a:xfrm>
            <a:off x="304800" y="457200"/>
            <a:ext cx="8686800" cy="838200"/>
          </a:xfrm>
          <a:prstGeom prst="rect">
            <a:avLst/>
          </a:prstGeom>
        </p:spPr>
        <p:txBody>
          <a:bodyPr vert="horz" anchor="ctr">
            <a:normAutofit/>
          </a:bodyPr>
          <a:lstStyle/>
          <a:p>
            <a:r>
              <a:rPr kumimoji="0" lang="nl-NL"/>
              <a:t>Klik om de stijl te bewerken</a:t>
            </a:r>
            <a:endParaRPr kumimoji="0" lang="en-US"/>
          </a:p>
        </p:txBody>
      </p:sp>
      <p:sp>
        <p:nvSpPr>
          <p:cNvPr id="9" name="Rechte verbindingslijn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hte verbindingslijn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i7Y7UTv70k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4000" b="-64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C00000"/>
                </a:solidFill>
              </a:rPr>
              <a:t>Les 2 Brandwonden</a:t>
            </a:r>
          </a:p>
        </p:txBody>
      </p:sp>
      <p:sp>
        <p:nvSpPr>
          <p:cNvPr id="3" name="Tijdelijke aanduiding voor inhoud 2"/>
          <p:cNvSpPr>
            <a:spLocks noGrp="1"/>
          </p:cNvSpPr>
          <p:nvPr>
            <p:ph idx="1"/>
          </p:nvPr>
        </p:nvSpPr>
        <p:spPr/>
        <p:txBody>
          <a:bodyPr/>
          <a:lstStyle/>
          <a:p>
            <a:pPr>
              <a:buNone/>
            </a:pPr>
            <a:endParaRPr lang="nl-NL" dirty="0">
              <a:blipFill dpi="0" rotWithShape="1">
                <a:blip r:embed="rId4"/>
                <a:srcRect/>
                <a:tile tx="0" ty="0" sx="100000" sy="100000" flip="none" algn="tl"/>
              </a:blipFill>
              <a:latin typeface="Bradley Hand ITC" pitchFamily="66" charset="0"/>
            </a:endParaRPr>
          </a:p>
          <a:p>
            <a:pPr>
              <a:buNone/>
            </a:pPr>
            <a:endParaRPr lang="nl-NL" dirty="0">
              <a:blipFill dpi="0" rotWithShape="1">
                <a:blip r:embed="rId4"/>
                <a:srcRect/>
                <a:tile tx="0" ty="0" sx="100000" sy="100000" flip="none" algn="tl"/>
              </a:blipFill>
              <a:latin typeface="Bradley Hand ITC" pitchFamily="66" charset="0"/>
            </a:endParaRPr>
          </a:p>
          <a:p>
            <a:pPr>
              <a:buNone/>
            </a:pPr>
            <a:r>
              <a:rPr lang="nl-NL" sz="4800" b="1" dirty="0">
                <a:solidFill>
                  <a:srgbClr val="FF0000"/>
                </a:solidFill>
                <a:latin typeface="Bradley Hand ITC" pitchFamily="66" charset="0"/>
              </a:rPr>
              <a:t>  Eerst water de rest komt later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dirty="0">
                <a:solidFill>
                  <a:srgbClr val="FF0000"/>
                </a:solidFill>
              </a:rPr>
              <a:t>Brandwonden</a:t>
            </a:r>
          </a:p>
        </p:txBody>
      </p:sp>
      <p:pic>
        <p:nvPicPr>
          <p:cNvPr id="7" name="Picture 5" descr="Fig. 1 : Brandwonden indeling in 3 graden."/>
          <p:cNvPicPr>
            <a:picLocks noGrp="1" noChangeAspect="1" noChangeArrowheads="1"/>
          </p:cNvPicPr>
          <p:nvPr>
            <p:ph sz="half" idx="1"/>
          </p:nvPr>
        </p:nvPicPr>
        <p:blipFill>
          <a:blip r:embed="rId3" cstate="print"/>
          <a:stretch>
            <a:fillRect/>
          </a:stretch>
        </p:blipFill>
        <p:spPr bwMode="auto">
          <a:xfrm>
            <a:off x="495300" y="2490787"/>
            <a:ext cx="3810000" cy="2943225"/>
          </a:xfrm>
          <a:prstGeom prst="rect">
            <a:avLst/>
          </a:prstGeom>
          <a:noFill/>
          <a:ln w="9525">
            <a:noFill/>
            <a:miter lim="800000"/>
            <a:headEnd/>
            <a:tailEnd/>
          </a:ln>
        </p:spPr>
      </p:pic>
      <p:pic>
        <p:nvPicPr>
          <p:cNvPr id="12" name="Tijdelijke aanduiding voor inhoud 11" descr="3e-graads-brandwond1-e1379412224664-216x300.jpg"/>
          <p:cNvPicPr>
            <a:picLocks noGrp="1" noChangeAspect="1"/>
          </p:cNvPicPr>
          <p:nvPr>
            <p:ph sz="half" idx="2"/>
          </p:nvPr>
        </p:nvPicPr>
        <p:blipFill>
          <a:blip r:embed="rId4" cstate="print"/>
          <a:stretch>
            <a:fillRect/>
          </a:stretch>
        </p:blipFill>
        <p:spPr>
          <a:xfrm>
            <a:off x="6804248" y="404664"/>
            <a:ext cx="2057400" cy="28575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a:solidFill>
                  <a:srgbClr val="FF0000"/>
                </a:solidFill>
              </a:rPr>
              <a:t>Brandwonden</a:t>
            </a:r>
          </a:p>
        </p:txBody>
      </p:sp>
      <p:sp>
        <p:nvSpPr>
          <p:cNvPr id="6" name="Tijdelijke aanduiding voor tekst 5"/>
          <p:cNvSpPr>
            <a:spLocks noGrp="1"/>
          </p:cNvSpPr>
          <p:nvPr>
            <p:ph type="body" idx="1"/>
          </p:nvPr>
        </p:nvSpPr>
        <p:spPr/>
        <p:txBody>
          <a:bodyPr/>
          <a:lstStyle/>
          <a:p>
            <a:r>
              <a:rPr lang="nl-NL" dirty="0"/>
              <a:t>categorie</a:t>
            </a:r>
          </a:p>
        </p:txBody>
      </p:sp>
      <p:sp>
        <p:nvSpPr>
          <p:cNvPr id="8" name="Tijdelijke aanduiding voor tekst 7"/>
          <p:cNvSpPr>
            <a:spLocks noGrp="1"/>
          </p:cNvSpPr>
          <p:nvPr>
            <p:ph type="body" sz="half" idx="3"/>
          </p:nvPr>
        </p:nvSpPr>
        <p:spPr/>
        <p:txBody>
          <a:bodyPr/>
          <a:lstStyle/>
          <a:p>
            <a:r>
              <a:rPr lang="nl-NL" dirty="0"/>
              <a:t>kenmerken</a:t>
            </a:r>
          </a:p>
        </p:txBody>
      </p:sp>
      <p:sp>
        <p:nvSpPr>
          <p:cNvPr id="7" name="Tijdelijke aanduiding voor inhoud 6"/>
          <p:cNvSpPr>
            <a:spLocks noGrp="1"/>
          </p:cNvSpPr>
          <p:nvPr>
            <p:ph sz="quarter" idx="2"/>
          </p:nvPr>
        </p:nvSpPr>
        <p:spPr/>
        <p:txBody>
          <a:bodyPr/>
          <a:lstStyle/>
          <a:p>
            <a:r>
              <a:rPr lang="nl-NL" sz="1600" dirty="0"/>
              <a:t>Eerstegraads</a:t>
            </a:r>
          </a:p>
          <a:p>
            <a:pPr>
              <a:buNone/>
            </a:pPr>
            <a:endParaRPr lang="nl-NL" sz="1800" dirty="0"/>
          </a:p>
          <a:p>
            <a:pPr>
              <a:buNone/>
            </a:pPr>
            <a:endParaRPr lang="nl-NL" sz="1800" dirty="0"/>
          </a:p>
          <a:p>
            <a:pPr>
              <a:buNone/>
            </a:pPr>
            <a:endParaRPr lang="nl-NL" sz="1800" dirty="0"/>
          </a:p>
          <a:p>
            <a:pPr>
              <a:buNone/>
            </a:pPr>
            <a:endParaRPr lang="nl-NL" sz="1800" dirty="0"/>
          </a:p>
          <a:p>
            <a:r>
              <a:rPr lang="nl-NL" sz="1600" dirty="0"/>
              <a:t>Oppervlakkige tweedegraads</a:t>
            </a:r>
          </a:p>
          <a:p>
            <a:endParaRPr lang="nl-NL" sz="1800" dirty="0"/>
          </a:p>
          <a:p>
            <a:endParaRPr lang="nl-NL" sz="1800" dirty="0"/>
          </a:p>
          <a:p>
            <a:endParaRPr lang="nl-NL" sz="1800" dirty="0"/>
          </a:p>
          <a:p>
            <a:endParaRPr lang="nl-NL" sz="1800" dirty="0"/>
          </a:p>
          <a:p>
            <a:pPr>
              <a:buNone/>
            </a:pPr>
            <a:endParaRPr lang="nl-NL" dirty="0"/>
          </a:p>
        </p:txBody>
      </p:sp>
      <p:sp>
        <p:nvSpPr>
          <p:cNvPr id="9" name="Tijdelijke aanduiding voor inhoud 8"/>
          <p:cNvSpPr>
            <a:spLocks noGrp="1"/>
          </p:cNvSpPr>
          <p:nvPr>
            <p:ph sz="quarter" idx="4"/>
          </p:nvPr>
        </p:nvSpPr>
        <p:spPr>
          <a:xfrm>
            <a:off x="4283968" y="1052736"/>
            <a:ext cx="4653298" cy="4205064"/>
          </a:xfrm>
        </p:spPr>
        <p:txBody>
          <a:bodyPr>
            <a:normAutofit fontScale="85000" lnSpcReduction="20000"/>
          </a:bodyPr>
          <a:lstStyle/>
          <a:p>
            <a:pPr>
              <a:buNone/>
            </a:pPr>
            <a:endParaRPr lang="nl-NL" sz="1800" dirty="0"/>
          </a:p>
          <a:p>
            <a:pPr>
              <a:buNone/>
            </a:pPr>
            <a:r>
              <a:rPr lang="nl-NL" sz="1900" dirty="0"/>
              <a:t>Alleen de opperhuid is verbrand</a:t>
            </a:r>
          </a:p>
          <a:p>
            <a:pPr>
              <a:buNone/>
            </a:pPr>
            <a:r>
              <a:rPr lang="nl-NL" sz="1900" dirty="0"/>
              <a:t>wond is:</a:t>
            </a:r>
          </a:p>
          <a:p>
            <a:r>
              <a:rPr lang="nl-NL" sz="1900" dirty="0"/>
              <a:t>rood,</a:t>
            </a:r>
          </a:p>
          <a:p>
            <a:r>
              <a:rPr lang="nl-NL" sz="1900" dirty="0"/>
              <a:t>droog,</a:t>
            </a:r>
          </a:p>
          <a:p>
            <a:r>
              <a:rPr lang="nl-NL" sz="1900" dirty="0"/>
              <a:t>pijnlijk</a:t>
            </a:r>
          </a:p>
          <a:p>
            <a:pPr>
              <a:buNone/>
            </a:pPr>
            <a:endParaRPr lang="nl-NL" dirty="0"/>
          </a:p>
          <a:p>
            <a:pPr>
              <a:buNone/>
            </a:pPr>
            <a:endParaRPr lang="nl-NL" dirty="0"/>
          </a:p>
          <a:p>
            <a:pPr>
              <a:buNone/>
            </a:pPr>
            <a:endParaRPr lang="nl-NL" dirty="0"/>
          </a:p>
          <a:p>
            <a:pPr>
              <a:buNone/>
            </a:pPr>
            <a:r>
              <a:rPr lang="nl-NL" sz="1900" dirty="0"/>
              <a:t>Opperhuid is verbrand tot in lederhuid,</a:t>
            </a:r>
          </a:p>
          <a:p>
            <a:pPr>
              <a:buNone/>
            </a:pPr>
            <a:r>
              <a:rPr lang="nl-NL" sz="1900" dirty="0"/>
              <a:t>wond is:</a:t>
            </a:r>
          </a:p>
          <a:p>
            <a:r>
              <a:rPr lang="nl-NL" sz="1900" dirty="0"/>
              <a:t>glanzend rood, roze</a:t>
            </a:r>
          </a:p>
          <a:p>
            <a:r>
              <a:rPr lang="nl-NL" sz="1900" dirty="0"/>
              <a:t>blaar</a:t>
            </a:r>
          </a:p>
          <a:p>
            <a:r>
              <a:rPr lang="nl-NL" sz="1900" dirty="0"/>
              <a:t>nat</a:t>
            </a:r>
          </a:p>
          <a:p>
            <a:r>
              <a:rPr lang="nl-NL" sz="1900" dirty="0"/>
              <a:t>pijnlijk</a:t>
            </a:r>
          </a:p>
          <a:p>
            <a:r>
              <a:rPr lang="nl-NL" sz="1900" dirty="0"/>
              <a:t>voelt soepel</a:t>
            </a:r>
          </a:p>
          <a:p>
            <a:pPr>
              <a:buNone/>
            </a:pPr>
            <a:endParaRPr lang="nl-NL" sz="1800" dirty="0"/>
          </a:p>
          <a:p>
            <a:pPr>
              <a:buNone/>
            </a:pPr>
            <a:endParaRPr lang="nl-NL" dirty="0"/>
          </a:p>
          <a:p>
            <a:pPr>
              <a:buNone/>
            </a:pPr>
            <a:endParaRPr lang="nl-NL" dirty="0"/>
          </a:p>
          <a:p>
            <a:pPr>
              <a:buNone/>
            </a:pPr>
            <a:endParaRPr lang="nl-NL" dirty="0"/>
          </a:p>
        </p:txBody>
      </p:sp>
      <p:pic>
        <p:nvPicPr>
          <p:cNvPr id="2050" name="Picture 2" descr="C:\Users\Rhea\Documents\oppervlak 2e.jpg"/>
          <p:cNvPicPr>
            <a:picLocks noChangeAspect="1" noChangeArrowheads="1"/>
          </p:cNvPicPr>
          <p:nvPr/>
        </p:nvPicPr>
        <p:blipFill>
          <a:blip r:embed="rId3" cstate="print"/>
          <a:srcRect/>
          <a:stretch>
            <a:fillRect/>
          </a:stretch>
        </p:blipFill>
        <p:spPr bwMode="auto">
          <a:xfrm>
            <a:off x="7101882" y="4005064"/>
            <a:ext cx="1375370" cy="177849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FF0000"/>
                </a:solidFill>
              </a:rPr>
              <a:t>Brandwonden</a:t>
            </a:r>
          </a:p>
        </p:txBody>
      </p:sp>
      <p:sp>
        <p:nvSpPr>
          <p:cNvPr id="3" name="Tijdelijke aanduiding voor tekst 2"/>
          <p:cNvSpPr>
            <a:spLocks noGrp="1"/>
          </p:cNvSpPr>
          <p:nvPr>
            <p:ph type="body" idx="1"/>
          </p:nvPr>
        </p:nvSpPr>
        <p:spPr/>
        <p:txBody>
          <a:bodyPr/>
          <a:lstStyle/>
          <a:p>
            <a:r>
              <a:rPr lang="nl-NL" dirty="0"/>
              <a:t>categorie</a:t>
            </a:r>
          </a:p>
          <a:p>
            <a:endParaRPr lang="nl-NL" dirty="0"/>
          </a:p>
        </p:txBody>
      </p:sp>
      <p:sp>
        <p:nvSpPr>
          <p:cNvPr id="4" name="Tijdelijke aanduiding voor tekst 3"/>
          <p:cNvSpPr>
            <a:spLocks noGrp="1"/>
          </p:cNvSpPr>
          <p:nvPr>
            <p:ph type="body" sz="half" idx="3"/>
          </p:nvPr>
        </p:nvSpPr>
        <p:spPr/>
        <p:txBody>
          <a:bodyPr/>
          <a:lstStyle/>
          <a:p>
            <a:r>
              <a:rPr lang="nl-NL" dirty="0"/>
              <a:t>kenmerken</a:t>
            </a:r>
          </a:p>
          <a:p>
            <a:endParaRPr lang="nl-NL" dirty="0"/>
          </a:p>
        </p:txBody>
      </p:sp>
      <p:sp>
        <p:nvSpPr>
          <p:cNvPr id="5" name="Tijdelijke aanduiding voor inhoud 4"/>
          <p:cNvSpPr>
            <a:spLocks noGrp="1"/>
          </p:cNvSpPr>
          <p:nvPr>
            <p:ph sz="quarter" idx="2"/>
          </p:nvPr>
        </p:nvSpPr>
        <p:spPr/>
        <p:txBody>
          <a:bodyPr>
            <a:normAutofit fontScale="62500" lnSpcReduction="20000"/>
          </a:bodyPr>
          <a:lstStyle/>
          <a:p>
            <a:r>
              <a:rPr lang="nl-NL" dirty="0"/>
              <a:t>Diepe tweedegraads</a:t>
            </a:r>
          </a:p>
          <a:p>
            <a:endParaRPr lang="nl-NL" dirty="0"/>
          </a:p>
          <a:p>
            <a:pPr>
              <a:buNone/>
            </a:pPr>
            <a:endParaRPr lang="nl-NL" dirty="0"/>
          </a:p>
          <a:p>
            <a:pPr>
              <a:buNone/>
            </a:pPr>
            <a:endParaRPr lang="nl-NL" dirty="0"/>
          </a:p>
          <a:p>
            <a:pPr>
              <a:buNone/>
            </a:pPr>
            <a:endParaRPr lang="nl-NL" dirty="0"/>
          </a:p>
          <a:p>
            <a:pPr>
              <a:buNone/>
            </a:pPr>
            <a:endParaRPr lang="nl-NL" dirty="0"/>
          </a:p>
          <a:p>
            <a:pPr>
              <a:buNone/>
            </a:pPr>
            <a:endParaRPr lang="nl-NL" dirty="0"/>
          </a:p>
          <a:p>
            <a:pPr>
              <a:buNone/>
            </a:pPr>
            <a:endParaRPr lang="nl-NL" dirty="0"/>
          </a:p>
          <a:p>
            <a:pPr>
              <a:buNone/>
            </a:pPr>
            <a:endParaRPr lang="nl-NL" dirty="0"/>
          </a:p>
          <a:p>
            <a:pPr>
              <a:buNone/>
            </a:pPr>
            <a:endParaRPr lang="nl-NL" dirty="0"/>
          </a:p>
          <a:p>
            <a:pPr>
              <a:buNone/>
            </a:pPr>
            <a:endParaRPr lang="nl-NL" dirty="0"/>
          </a:p>
          <a:p>
            <a:r>
              <a:rPr lang="nl-NL" dirty="0"/>
              <a:t>Derdegraads</a:t>
            </a:r>
          </a:p>
          <a:p>
            <a:endParaRPr lang="nl-NL" dirty="0"/>
          </a:p>
          <a:p>
            <a:endParaRPr lang="nl-NL" dirty="0"/>
          </a:p>
          <a:p>
            <a:pPr>
              <a:buNone/>
            </a:pPr>
            <a:endParaRPr lang="nl-NL" dirty="0"/>
          </a:p>
          <a:p>
            <a:pPr>
              <a:buNone/>
            </a:pPr>
            <a:r>
              <a:rPr lang="nl-NL" sz="2000" i="1" dirty="0"/>
              <a:t>Altijd contact wanneer huid</a:t>
            </a:r>
          </a:p>
          <a:p>
            <a:pPr>
              <a:buNone/>
            </a:pPr>
            <a:r>
              <a:rPr lang="nl-NL" sz="2000" i="1" dirty="0"/>
              <a:t>kapot is, bij blaren en derdegraads verbranding!</a:t>
            </a:r>
          </a:p>
          <a:p>
            <a:endParaRPr lang="nl-NL" dirty="0"/>
          </a:p>
          <a:p>
            <a:endParaRPr lang="nl-NL" dirty="0"/>
          </a:p>
        </p:txBody>
      </p:sp>
      <p:sp>
        <p:nvSpPr>
          <p:cNvPr id="6" name="Tijdelijke aanduiding voor inhoud 5"/>
          <p:cNvSpPr>
            <a:spLocks noGrp="1"/>
          </p:cNvSpPr>
          <p:nvPr>
            <p:ph sz="quarter" idx="4"/>
          </p:nvPr>
        </p:nvSpPr>
        <p:spPr>
          <a:xfrm>
            <a:off x="4283968" y="1196752"/>
            <a:ext cx="4653298" cy="4061048"/>
          </a:xfrm>
        </p:spPr>
        <p:txBody>
          <a:bodyPr>
            <a:normAutofit fontScale="40000" lnSpcReduction="20000"/>
          </a:bodyPr>
          <a:lstStyle/>
          <a:p>
            <a:pPr>
              <a:buNone/>
            </a:pPr>
            <a:r>
              <a:rPr lang="nl-NL" sz="3400" dirty="0"/>
              <a:t>De lederhuid is meer aangetast in</a:t>
            </a:r>
          </a:p>
          <a:p>
            <a:pPr>
              <a:buNone/>
            </a:pPr>
            <a:r>
              <a:rPr lang="nl-NL" sz="3400" dirty="0"/>
              <a:t>vergelijking met oppervlakkige 2e</a:t>
            </a:r>
          </a:p>
          <a:p>
            <a:r>
              <a:rPr lang="nl-NL" sz="3400" dirty="0"/>
              <a:t>rood/wit</a:t>
            </a:r>
          </a:p>
          <a:p>
            <a:r>
              <a:rPr lang="nl-NL" sz="3400" dirty="0"/>
              <a:t>nat</a:t>
            </a:r>
          </a:p>
          <a:p>
            <a:r>
              <a:rPr lang="nl-NL" sz="3400" dirty="0"/>
              <a:t>blaren</a:t>
            </a:r>
          </a:p>
          <a:p>
            <a:r>
              <a:rPr lang="nl-NL" sz="3400" dirty="0"/>
              <a:t>pijnlijk</a:t>
            </a:r>
          </a:p>
          <a:p>
            <a:r>
              <a:rPr lang="nl-NL" sz="3400" dirty="0"/>
              <a:t>voelt soepel</a:t>
            </a:r>
          </a:p>
          <a:p>
            <a:endParaRPr lang="nl-NL" sz="1600" dirty="0"/>
          </a:p>
          <a:p>
            <a:endParaRPr lang="nl-NL" sz="1600" dirty="0"/>
          </a:p>
          <a:p>
            <a:endParaRPr lang="nl-NL" sz="1600" dirty="0"/>
          </a:p>
          <a:p>
            <a:endParaRPr lang="nl-NL" sz="1600" dirty="0"/>
          </a:p>
          <a:p>
            <a:endParaRPr lang="nl-NL" sz="1600" dirty="0"/>
          </a:p>
          <a:p>
            <a:endParaRPr lang="nl-NL" sz="1600" dirty="0"/>
          </a:p>
          <a:p>
            <a:endParaRPr lang="nl-NL" sz="1600" dirty="0"/>
          </a:p>
          <a:p>
            <a:endParaRPr lang="nl-NL" sz="1600" dirty="0"/>
          </a:p>
          <a:p>
            <a:endParaRPr lang="nl-NL" sz="1600" dirty="0"/>
          </a:p>
          <a:p>
            <a:endParaRPr lang="nl-NL" sz="1600" dirty="0"/>
          </a:p>
          <a:p>
            <a:pPr>
              <a:buNone/>
            </a:pPr>
            <a:r>
              <a:rPr lang="nl-NL" sz="2900" dirty="0"/>
              <a:t>Zowel de opperhuid als de lederhuid zijn volledig</a:t>
            </a:r>
          </a:p>
          <a:p>
            <a:pPr>
              <a:buNone/>
            </a:pPr>
            <a:r>
              <a:rPr lang="nl-NL" sz="2900" dirty="0"/>
              <a:t>beschadigd tot in het onderhuids vetweefsel.</a:t>
            </a:r>
          </a:p>
          <a:p>
            <a:pPr>
              <a:buNone/>
            </a:pPr>
            <a:r>
              <a:rPr lang="nl-NL" sz="2900" dirty="0"/>
              <a:t>Wond is;</a:t>
            </a:r>
          </a:p>
          <a:p>
            <a:r>
              <a:rPr lang="nl-NL" sz="2900" dirty="0"/>
              <a:t>wit, beige tot donkerbruin</a:t>
            </a:r>
          </a:p>
          <a:p>
            <a:r>
              <a:rPr lang="nl-NL" sz="2900" dirty="0"/>
              <a:t>droog, leerachtig</a:t>
            </a:r>
          </a:p>
          <a:p>
            <a:r>
              <a:rPr lang="nl-NL" sz="2900" dirty="0"/>
              <a:t>nauwelijks pijnlijk</a:t>
            </a:r>
          </a:p>
          <a:p>
            <a:r>
              <a:rPr lang="nl-NL" sz="2900" dirty="0"/>
              <a:t>stug</a:t>
            </a:r>
          </a:p>
          <a:p>
            <a:pPr>
              <a:buNone/>
            </a:pPr>
            <a:endParaRPr lang="nl-NL" dirty="0"/>
          </a:p>
        </p:txBody>
      </p:sp>
      <p:pic>
        <p:nvPicPr>
          <p:cNvPr id="7" name="Tijdelijke aanduiding voor inhoud 11" descr="3e-graads-brandwond1-e1379412224664-216x300.jpg"/>
          <p:cNvPicPr>
            <a:picLocks noChangeAspect="1"/>
          </p:cNvPicPr>
          <p:nvPr/>
        </p:nvPicPr>
        <p:blipFill>
          <a:blip r:embed="rId3" cstate="print"/>
          <a:stretch>
            <a:fillRect/>
          </a:stretch>
        </p:blipFill>
        <p:spPr>
          <a:xfrm>
            <a:off x="7086600" y="4000500"/>
            <a:ext cx="1733872" cy="245283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FF0000"/>
                </a:solidFill>
              </a:rPr>
              <a:t>Regel van 9</a:t>
            </a:r>
            <a:endParaRPr lang="nl-NL" dirty="0"/>
          </a:p>
        </p:txBody>
      </p:sp>
      <p:pic>
        <p:nvPicPr>
          <p:cNvPr id="4" name="Picture 5" descr="regel-van-9-wallace"/>
          <p:cNvPicPr>
            <a:picLocks noGrp="1" noChangeAspect="1" noChangeArrowheads="1"/>
          </p:cNvPicPr>
          <p:nvPr>
            <p:ph sz="half" idx="1"/>
          </p:nvPr>
        </p:nvPicPr>
        <p:blipFill>
          <a:blip r:embed="rId3" cstate="print"/>
          <a:stretch>
            <a:fillRect/>
          </a:stretch>
        </p:blipFill>
        <p:spPr bwMode="auto">
          <a:xfrm>
            <a:off x="779161" y="1988840"/>
            <a:ext cx="2957472" cy="3600400"/>
          </a:xfrm>
          <a:prstGeom prst="rect">
            <a:avLst/>
          </a:prstGeom>
          <a:noFill/>
          <a:ln w="9525">
            <a:noFill/>
            <a:miter lim="800000"/>
            <a:headEnd/>
            <a:tailEnd/>
          </a:ln>
        </p:spPr>
      </p:pic>
      <p:sp>
        <p:nvSpPr>
          <p:cNvPr id="5" name="Tijdelijke aanduiding voor inhoud 4"/>
          <p:cNvSpPr>
            <a:spLocks noGrp="1"/>
          </p:cNvSpPr>
          <p:nvPr>
            <p:ph sz="half" idx="2"/>
          </p:nvPr>
        </p:nvSpPr>
        <p:spPr/>
        <p:txBody>
          <a:bodyPr/>
          <a:lstStyle/>
          <a:p>
            <a:pPr>
              <a:buNone/>
            </a:pPr>
            <a:r>
              <a:rPr lang="nl-NL" sz="2400" dirty="0"/>
              <a:t>Spoed:</a:t>
            </a:r>
          </a:p>
          <a:p>
            <a:pPr>
              <a:buNone/>
            </a:pPr>
            <a:endParaRPr lang="nl-NL" sz="2400" dirty="0"/>
          </a:p>
          <a:p>
            <a:pPr>
              <a:buNone/>
            </a:pPr>
            <a:r>
              <a:rPr lang="nl-NL" sz="2400" dirty="0"/>
              <a:t>Volwassene verbrand </a:t>
            </a:r>
          </a:p>
          <a:p>
            <a:pPr>
              <a:buNone/>
            </a:pPr>
            <a:r>
              <a:rPr lang="nl-NL" sz="2400" dirty="0"/>
              <a:t>oppervlak van meer</a:t>
            </a:r>
          </a:p>
          <a:p>
            <a:pPr>
              <a:buNone/>
            </a:pPr>
            <a:r>
              <a:rPr lang="nl-NL" sz="2400" dirty="0"/>
              <a:t>dan 10%</a:t>
            </a:r>
          </a:p>
          <a:p>
            <a:pPr>
              <a:buNone/>
            </a:pPr>
            <a:endParaRPr lang="nl-NL" sz="2400" dirty="0"/>
          </a:p>
          <a:p>
            <a:pPr>
              <a:buNone/>
            </a:pPr>
            <a:r>
              <a:rPr lang="nl-NL" sz="2400" dirty="0"/>
              <a:t>Kind: meer dan 5%</a:t>
            </a:r>
          </a:p>
          <a:p>
            <a:pPr>
              <a:buNone/>
            </a:pPr>
            <a:endParaRPr lang="nl-NL" dirty="0"/>
          </a:p>
          <a:p>
            <a:pPr>
              <a:buNone/>
            </a:pPr>
            <a:endParaRPr lang="nl-NL" dirty="0"/>
          </a:p>
          <a:p>
            <a:pPr>
              <a:buNone/>
            </a:pPr>
            <a:endParaRPr lang="nl-NL"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dirty="0">
                <a:solidFill>
                  <a:srgbClr val="FF0000"/>
                </a:solidFill>
              </a:rPr>
              <a:t>Advies:</a:t>
            </a:r>
            <a:r>
              <a:rPr lang="nl-NL" sz="2800" dirty="0"/>
              <a:t> </a:t>
            </a:r>
            <a:r>
              <a:rPr lang="nl-NL" sz="2800" dirty="0">
                <a:solidFill>
                  <a:srgbClr val="FF0000"/>
                </a:solidFill>
              </a:rPr>
              <a:t>“water de rest komt later”!</a:t>
            </a:r>
          </a:p>
        </p:txBody>
      </p:sp>
      <p:sp>
        <p:nvSpPr>
          <p:cNvPr id="3" name="Tijdelijke aanduiding voor inhoud 2"/>
          <p:cNvSpPr>
            <a:spLocks noGrp="1"/>
          </p:cNvSpPr>
          <p:nvPr>
            <p:ph idx="1"/>
          </p:nvPr>
        </p:nvSpPr>
        <p:spPr/>
        <p:txBody>
          <a:bodyPr>
            <a:normAutofit fontScale="62500" lnSpcReduction="20000"/>
          </a:bodyPr>
          <a:lstStyle/>
          <a:p>
            <a:pPr>
              <a:buNone/>
            </a:pPr>
            <a:r>
              <a:rPr lang="nl-NL" dirty="0"/>
              <a:t>EHBO advies:</a:t>
            </a:r>
          </a:p>
          <a:p>
            <a:pPr marL="0" indent="0">
              <a:buNone/>
            </a:pPr>
            <a:r>
              <a:rPr lang="nl-NL" b="1" dirty="0"/>
              <a:t>Is er sprake van verbranding door vuur?</a:t>
            </a:r>
            <a:endParaRPr lang="nl-NL" dirty="0"/>
          </a:p>
          <a:p>
            <a:r>
              <a:rPr lang="nl-NL" dirty="0"/>
              <a:t>Ga nooit rennen. Zuurstof wakkert de vlammen aan.</a:t>
            </a:r>
          </a:p>
          <a:p>
            <a:r>
              <a:rPr lang="nl-NL" dirty="0"/>
              <a:t>Doof de vlammen door over de grond te rollen.</a:t>
            </a:r>
          </a:p>
          <a:p>
            <a:r>
              <a:rPr lang="nl-NL" dirty="0"/>
              <a:t>Gebruik een (blus)deken om het vuur te doven. Eventueel een stevig en zwaar stuk textiel zoals een jas. Werk vanaf het gezicht naar de voeten, zodat vlammen het gezicht niet kunnen bereiken. </a:t>
            </a:r>
          </a:p>
          <a:p>
            <a:r>
              <a:rPr lang="nl-NL" dirty="0"/>
              <a:t>Koel thermische brandwonden met lauw water, minstens 10 minuten. chemische brandwonden 45 minuten.</a:t>
            </a:r>
          </a:p>
          <a:p>
            <a:r>
              <a:rPr lang="nl-NL" dirty="0"/>
              <a:t>Verwijder kleding, luier en sieraden (nieuw advies)</a:t>
            </a:r>
          </a:p>
          <a:p>
            <a:r>
              <a:rPr lang="nl-NL" dirty="0" err="1"/>
              <a:t>Burnshields</a:t>
            </a:r>
            <a:r>
              <a:rPr lang="nl-NL" dirty="0"/>
              <a:t> (hydrogel)….voor vervoer naar het ziekenhuis</a:t>
            </a:r>
          </a:p>
          <a:p>
            <a:r>
              <a:rPr lang="nl-NL" dirty="0"/>
              <a:t>Pas op voor onderkoeling ! </a:t>
            </a:r>
          </a:p>
          <a:p>
            <a:r>
              <a:rPr lang="nl-NL" dirty="0"/>
              <a:t>En shock verschijnselen </a:t>
            </a:r>
          </a:p>
          <a:p>
            <a:pPr>
              <a:buNone/>
            </a:pPr>
            <a:endParaRPr lang="nl-NL" dirty="0"/>
          </a:p>
        </p:txBody>
      </p:sp>
      <p:pic>
        <p:nvPicPr>
          <p:cNvPr id="4" name="Afbeelding 3">
            <a:extLst>
              <a:ext uri="{FF2B5EF4-FFF2-40B4-BE49-F238E27FC236}">
                <a16:creationId xmlns:a16="http://schemas.microsoft.com/office/drawing/2014/main" id="{CF06F8DE-DE28-4B39-BEFE-F1CACF2D20B2}"/>
              </a:ext>
            </a:extLst>
          </p:cNvPr>
          <p:cNvPicPr>
            <a:picLocks noChangeAspect="1"/>
          </p:cNvPicPr>
          <p:nvPr/>
        </p:nvPicPr>
        <p:blipFill>
          <a:blip r:embed="rId3"/>
          <a:stretch>
            <a:fillRect/>
          </a:stretch>
        </p:blipFill>
        <p:spPr>
          <a:xfrm>
            <a:off x="6804248" y="4966808"/>
            <a:ext cx="1908213" cy="190821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47255D-2912-4492-AC7C-41BD858D3ED3}"/>
              </a:ext>
            </a:extLst>
          </p:cNvPr>
          <p:cNvSpPr>
            <a:spLocks noGrp="1"/>
          </p:cNvSpPr>
          <p:nvPr>
            <p:ph type="title"/>
          </p:nvPr>
        </p:nvSpPr>
        <p:spPr/>
        <p:txBody>
          <a:bodyPr/>
          <a:lstStyle/>
          <a:p>
            <a:r>
              <a:rPr lang="nl-NL" dirty="0"/>
              <a:t>Huishoudfolie</a:t>
            </a:r>
          </a:p>
        </p:txBody>
      </p:sp>
      <p:sp>
        <p:nvSpPr>
          <p:cNvPr id="3" name="Tijdelijke aanduiding voor inhoud 2">
            <a:extLst>
              <a:ext uri="{FF2B5EF4-FFF2-40B4-BE49-F238E27FC236}">
                <a16:creationId xmlns:a16="http://schemas.microsoft.com/office/drawing/2014/main" id="{F9240B35-871B-4A6C-A507-508EB6842E49}"/>
              </a:ext>
            </a:extLst>
          </p:cNvPr>
          <p:cNvSpPr>
            <a:spLocks noGrp="1"/>
          </p:cNvSpPr>
          <p:nvPr>
            <p:ph idx="1"/>
          </p:nvPr>
        </p:nvSpPr>
        <p:spPr/>
        <p:txBody>
          <a:bodyPr>
            <a:normAutofit fontScale="77500" lnSpcReduction="20000"/>
          </a:bodyPr>
          <a:lstStyle/>
          <a:p>
            <a:pPr marL="0" indent="0">
              <a:buNone/>
            </a:pPr>
            <a:r>
              <a:rPr lang="nl-NL" dirty="0"/>
              <a:t>Vernieuwde advies om de wond na het koelen te bedekken met </a:t>
            </a:r>
            <a:r>
              <a:rPr lang="nl-NL" b="1" dirty="0"/>
              <a:t>plastic huishoudfolie,</a:t>
            </a:r>
            <a:r>
              <a:rPr lang="nl-NL" dirty="0"/>
              <a:t> steriel verband of een schone doek. </a:t>
            </a:r>
          </a:p>
          <a:p>
            <a:pPr marL="0" indent="0">
              <a:buNone/>
            </a:pPr>
            <a:endParaRPr lang="nl-NL" dirty="0"/>
          </a:p>
          <a:p>
            <a:pPr marL="0" indent="0">
              <a:buNone/>
            </a:pPr>
            <a:r>
              <a:rPr lang="nl-NL" b="1" dirty="0"/>
              <a:t>plastic huishoudfolie:</a:t>
            </a:r>
          </a:p>
          <a:p>
            <a:r>
              <a:rPr lang="nl-NL" dirty="0"/>
              <a:t> gemakkelijk beschikbaar is, </a:t>
            </a:r>
          </a:p>
          <a:p>
            <a:r>
              <a:rPr lang="nl-NL" dirty="0"/>
              <a:t>Plakt niet aan de wond plakt </a:t>
            </a:r>
          </a:p>
          <a:p>
            <a:r>
              <a:rPr lang="nl-NL" dirty="0"/>
              <a:t>brandwond goed zichtbaar blijft, zodat een arts deze kan beoordelen. </a:t>
            </a:r>
          </a:p>
          <a:p>
            <a:pPr marL="0" indent="0">
              <a:buNone/>
            </a:pPr>
            <a:r>
              <a:rPr lang="nl-NL" dirty="0">
                <a:solidFill>
                  <a:srgbClr val="FF0000"/>
                </a:solidFill>
              </a:rPr>
              <a:t>Let op</a:t>
            </a:r>
            <a:r>
              <a:rPr lang="nl-NL" dirty="0"/>
              <a:t>: de huishoudfolie in lagen aan te brengen, en niet het lichaamsdeel te omwikkelen. Dit om afknellingsgevaar te voorkomen.</a:t>
            </a:r>
          </a:p>
          <a:p>
            <a:endParaRPr lang="nl-NL" dirty="0"/>
          </a:p>
        </p:txBody>
      </p:sp>
    </p:spTree>
    <p:extLst>
      <p:ext uri="{BB962C8B-B14F-4D97-AF65-F5344CB8AC3E}">
        <p14:creationId xmlns:p14="http://schemas.microsoft.com/office/powerpoint/2010/main" val="385398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solidFill>
                  <a:srgbClr val="FF0000"/>
                </a:solidFill>
              </a:rPr>
              <a:t>Advies:</a:t>
            </a:r>
            <a:r>
              <a:rPr lang="nl-NL" dirty="0"/>
              <a:t> </a:t>
            </a:r>
            <a:r>
              <a:rPr lang="nl-NL" dirty="0">
                <a:solidFill>
                  <a:srgbClr val="FF0000"/>
                </a:solidFill>
              </a:rPr>
              <a:t>“water de rest komt later”!</a:t>
            </a:r>
            <a:endParaRPr lang="nl-NL" dirty="0"/>
          </a:p>
        </p:txBody>
      </p:sp>
      <p:sp>
        <p:nvSpPr>
          <p:cNvPr id="3" name="Tijdelijke aanduiding voor inhoud 2"/>
          <p:cNvSpPr>
            <a:spLocks noGrp="1"/>
          </p:cNvSpPr>
          <p:nvPr>
            <p:ph idx="1"/>
          </p:nvPr>
        </p:nvSpPr>
        <p:spPr/>
        <p:txBody>
          <a:bodyPr/>
          <a:lstStyle/>
          <a:p>
            <a:pPr>
              <a:buNone/>
              <a:defRPr/>
            </a:pPr>
            <a:endParaRPr lang="nl-NL" sz="2400" b="1" dirty="0"/>
          </a:p>
          <a:p>
            <a:pPr>
              <a:defRPr/>
            </a:pPr>
            <a:r>
              <a:rPr lang="nl-NL" sz="2000" dirty="0"/>
              <a:t>pijn bestrijding</a:t>
            </a:r>
          </a:p>
          <a:p>
            <a:pPr>
              <a:buNone/>
              <a:defRPr/>
            </a:pPr>
            <a:endParaRPr lang="nl-NL" sz="2000" dirty="0"/>
          </a:p>
          <a:p>
            <a:pPr>
              <a:defRPr/>
            </a:pPr>
            <a:r>
              <a:rPr lang="nl-NL" sz="2000" dirty="0"/>
              <a:t>snelle daling van temperatuur van de huid</a:t>
            </a:r>
          </a:p>
          <a:p>
            <a:pPr>
              <a:buNone/>
              <a:defRPr/>
            </a:pPr>
            <a:endParaRPr lang="nl-NL" sz="2000" dirty="0"/>
          </a:p>
          <a:p>
            <a:pPr>
              <a:defRPr/>
            </a:pPr>
            <a:r>
              <a:rPr lang="nl-NL" sz="2000" dirty="0"/>
              <a:t>beperking oedeemvorming</a:t>
            </a:r>
          </a:p>
          <a:p>
            <a:pPr>
              <a:buNone/>
              <a:defRPr/>
            </a:pPr>
            <a:endParaRPr lang="nl-NL" sz="2000" dirty="0"/>
          </a:p>
          <a:p>
            <a:pPr>
              <a:defRPr/>
            </a:pPr>
            <a:r>
              <a:rPr lang="nl-NL" sz="2000" dirty="0"/>
              <a:t>vermindering plasmaverlies uit de circulatie</a:t>
            </a:r>
          </a:p>
          <a:p>
            <a:pPr marL="0" indent="0">
              <a:buNone/>
              <a:defRPr/>
            </a:pPr>
            <a:r>
              <a:rPr lang="nl-NL" sz="2000" dirty="0"/>
              <a:t>    waardoor de shock minder ernstig verloopt</a:t>
            </a:r>
          </a:p>
          <a:p>
            <a:endParaRPr lang="nl-NL"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FF0000"/>
                </a:solidFill>
              </a:rPr>
              <a:t>behandeling</a:t>
            </a:r>
          </a:p>
        </p:txBody>
      </p:sp>
      <p:sp>
        <p:nvSpPr>
          <p:cNvPr id="3" name="Tijdelijke aanduiding voor inhoud 2"/>
          <p:cNvSpPr>
            <a:spLocks noGrp="1"/>
          </p:cNvSpPr>
          <p:nvPr>
            <p:ph idx="1"/>
          </p:nvPr>
        </p:nvSpPr>
        <p:spPr>
          <a:xfrm>
            <a:off x="304800" y="1554162"/>
            <a:ext cx="8686800" cy="4683150"/>
          </a:xfrm>
        </p:spPr>
        <p:txBody>
          <a:bodyPr>
            <a:noAutofit/>
          </a:bodyPr>
          <a:lstStyle/>
          <a:p>
            <a:pPr marL="0" indent="0">
              <a:buNone/>
            </a:pPr>
            <a:r>
              <a:rPr lang="nl-NL" sz="2000" dirty="0"/>
              <a:t>Koelen tot 3 uur na verbranding is zinvol!</a:t>
            </a:r>
          </a:p>
          <a:p>
            <a:r>
              <a:rPr lang="nl-NL" sz="2000" dirty="0"/>
              <a:t>Eerstegraads brandwonden:  genezen zonder specifieke behandeling: verkoelend nat verband </a:t>
            </a:r>
            <a:r>
              <a:rPr lang="nl-NL" sz="2000" dirty="0" err="1"/>
              <a:t>evt</a:t>
            </a:r>
            <a:r>
              <a:rPr lang="nl-NL" sz="2000" dirty="0"/>
              <a:t> indifferente </a:t>
            </a:r>
            <a:r>
              <a:rPr lang="nl-NL" sz="2000" dirty="0" err="1"/>
              <a:t>creme</a:t>
            </a:r>
            <a:br>
              <a:rPr lang="nl-NL" sz="2000" dirty="0"/>
            </a:br>
            <a:endParaRPr lang="nl-NL" sz="2000" dirty="0"/>
          </a:p>
          <a:p>
            <a:r>
              <a:rPr lang="nl-NL" sz="2000" dirty="0"/>
              <a:t>Oppervlakkige tweedegraads brandwonden: </a:t>
            </a:r>
          </a:p>
          <a:p>
            <a:pPr>
              <a:buFont typeface="Arial" pitchFamily="34" charset="0"/>
              <a:buChar char="•"/>
            </a:pPr>
            <a:r>
              <a:rPr lang="nl-NL" sz="2000" dirty="0"/>
              <a:t>met intacte blaar: </a:t>
            </a:r>
            <a:r>
              <a:rPr lang="nl-NL" sz="2000" dirty="0" err="1"/>
              <a:t>vetgaas</a:t>
            </a:r>
            <a:r>
              <a:rPr lang="nl-NL" sz="2000" dirty="0"/>
              <a:t> (vaseline/</a:t>
            </a:r>
            <a:r>
              <a:rPr lang="nl-NL" sz="2000" dirty="0" err="1"/>
              <a:t>biogaas</a:t>
            </a:r>
            <a:r>
              <a:rPr lang="nl-NL" sz="2000" dirty="0"/>
              <a:t>/</a:t>
            </a:r>
            <a:r>
              <a:rPr lang="nl-NL" sz="2000" dirty="0" err="1"/>
              <a:t>betadine</a:t>
            </a:r>
            <a:r>
              <a:rPr lang="nl-NL" sz="2000" dirty="0"/>
              <a:t>) </a:t>
            </a:r>
            <a:r>
              <a:rPr lang="nl-NL" sz="2000" dirty="0" err="1"/>
              <a:t>evt</a:t>
            </a:r>
            <a:r>
              <a:rPr lang="nl-NL" sz="2000" dirty="0"/>
              <a:t> met absorberend verband, </a:t>
            </a:r>
            <a:r>
              <a:rPr lang="nl-NL" sz="2000" dirty="0" err="1"/>
              <a:t>blaardak</a:t>
            </a:r>
            <a:r>
              <a:rPr lang="nl-NL" sz="2000" dirty="0"/>
              <a:t> kapot:  om 3-5 dagen verband verwisselen</a:t>
            </a:r>
          </a:p>
          <a:p>
            <a:pPr>
              <a:buFont typeface="Arial" pitchFamily="34" charset="0"/>
              <a:buChar char="•"/>
            </a:pPr>
            <a:r>
              <a:rPr lang="nl-NL" sz="2000" dirty="0"/>
              <a:t>Bij veel spanning staat op blaar(pijn) inknippen; bedekken met </a:t>
            </a:r>
            <a:r>
              <a:rPr lang="nl-NL" sz="2000" dirty="0" err="1"/>
              <a:t>vetgaas</a:t>
            </a:r>
            <a:r>
              <a:rPr lang="nl-NL" sz="2000" dirty="0"/>
              <a:t> + </a:t>
            </a:r>
            <a:r>
              <a:rPr lang="nl-NL" sz="2000" dirty="0" err="1"/>
              <a:t>absoberend</a:t>
            </a:r>
            <a:r>
              <a:rPr lang="nl-NL" sz="2000" dirty="0"/>
              <a:t> verband </a:t>
            </a:r>
          </a:p>
          <a:p>
            <a:pPr>
              <a:buFont typeface="Arial" pitchFamily="34" charset="0"/>
              <a:buChar char="•"/>
            </a:pPr>
            <a:r>
              <a:rPr lang="nl-NL" sz="2000" dirty="0"/>
              <a:t>Blaar volledig weg: wond ontstaan: verband die zorgt voor vochtig milieu : </a:t>
            </a:r>
            <a:r>
              <a:rPr lang="nl-NL" sz="2000" dirty="0" err="1"/>
              <a:t>alginaat</a:t>
            </a:r>
            <a:r>
              <a:rPr lang="nl-NL" sz="2000" dirty="0"/>
              <a:t>, </a:t>
            </a:r>
            <a:r>
              <a:rPr lang="nl-NL" sz="2000" dirty="0" err="1"/>
              <a:t>foam</a:t>
            </a:r>
            <a:r>
              <a:rPr lang="nl-NL" sz="2000" dirty="0"/>
              <a:t> schuimverband, </a:t>
            </a:r>
            <a:r>
              <a:rPr lang="nl-NL" sz="2000" dirty="0" err="1"/>
              <a:t>hydrocolloid</a:t>
            </a:r>
            <a:endParaRPr lang="nl-NL" sz="2000" dirty="0"/>
          </a:p>
          <a:p>
            <a:pPr marL="0" indent="0">
              <a:buNone/>
            </a:pPr>
            <a:br>
              <a:rPr lang="nl-NL" sz="2000" dirty="0"/>
            </a:br>
            <a:endParaRPr lang="nl-NL"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C8CED8-4193-4BA6-930D-5AC57B4A8F68}"/>
              </a:ext>
            </a:extLst>
          </p:cNvPr>
          <p:cNvSpPr>
            <a:spLocks noGrp="1"/>
          </p:cNvSpPr>
          <p:nvPr>
            <p:ph type="title"/>
          </p:nvPr>
        </p:nvSpPr>
        <p:spPr/>
        <p:txBody>
          <a:bodyPr/>
          <a:lstStyle/>
          <a:p>
            <a:r>
              <a:rPr lang="nl-NL" dirty="0"/>
              <a:t>Behandeling</a:t>
            </a:r>
          </a:p>
        </p:txBody>
      </p:sp>
      <p:sp>
        <p:nvSpPr>
          <p:cNvPr id="3" name="Tijdelijke aanduiding voor inhoud 2">
            <a:extLst>
              <a:ext uri="{FF2B5EF4-FFF2-40B4-BE49-F238E27FC236}">
                <a16:creationId xmlns:a16="http://schemas.microsoft.com/office/drawing/2014/main" id="{0F6E609A-E0A0-40EF-AAB2-E3FFBB4CF730}"/>
              </a:ext>
            </a:extLst>
          </p:cNvPr>
          <p:cNvSpPr>
            <a:spLocks noGrp="1"/>
          </p:cNvSpPr>
          <p:nvPr>
            <p:ph idx="1"/>
          </p:nvPr>
        </p:nvSpPr>
        <p:spPr/>
        <p:txBody>
          <a:bodyPr>
            <a:normAutofit fontScale="92500" lnSpcReduction="10000"/>
          </a:bodyPr>
          <a:lstStyle/>
          <a:p>
            <a:r>
              <a:rPr lang="nl-NL" sz="2000" dirty="0"/>
              <a:t>Overige tweede- en derdegraads (grote en diepe brandwonden) of op lastige plek: Zilversulfadiazine </a:t>
            </a:r>
            <a:r>
              <a:rPr lang="nl-NL" sz="2000" dirty="0" err="1"/>
              <a:t>creme</a:t>
            </a:r>
            <a:r>
              <a:rPr lang="nl-NL" sz="2000" dirty="0"/>
              <a:t> (antimicrobiële zalf)</a:t>
            </a:r>
          </a:p>
          <a:p>
            <a:endParaRPr lang="nl-NL" sz="2000" dirty="0"/>
          </a:p>
          <a:p>
            <a:r>
              <a:rPr lang="nl-NL" sz="2000" dirty="0"/>
              <a:t>Tetanus: geïndiceerd bij tweede- en derdegraads verbrandingen, zie </a:t>
            </a:r>
            <a:r>
              <a:rPr lang="nl-NL" sz="2000" dirty="0" err="1"/>
              <a:t>blz</a:t>
            </a:r>
            <a:r>
              <a:rPr lang="nl-NL" sz="2000" dirty="0"/>
              <a:t> 207 en 208 </a:t>
            </a:r>
          </a:p>
          <a:p>
            <a:endParaRPr lang="nl-NL" sz="2000" dirty="0"/>
          </a:p>
          <a:p>
            <a:r>
              <a:rPr lang="nl-NL" sz="2000" dirty="0"/>
              <a:t>Vangnet eerste en tweedegraads brandwond:</a:t>
            </a:r>
          </a:p>
          <a:p>
            <a:pPr>
              <a:buFontTx/>
              <a:buChar char="-"/>
            </a:pPr>
            <a:r>
              <a:rPr lang="nl-NL" sz="2000" dirty="0"/>
              <a:t>Contact opnemen bij geel/groen wondvocht</a:t>
            </a:r>
          </a:p>
          <a:p>
            <a:pPr>
              <a:buFontTx/>
              <a:buChar char="-"/>
            </a:pPr>
            <a:r>
              <a:rPr lang="nl-NL" sz="2000" dirty="0"/>
              <a:t>Wond roder en of pijnlijker wordt</a:t>
            </a:r>
          </a:p>
          <a:p>
            <a:pPr>
              <a:buFontTx/>
              <a:buChar char="-"/>
            </a:pPr>
            <a:r>
              <a:rPr lang="nl-NL" sz="2000" dirty="0"/>
              <a:t>Koorts</a:t>
            </a:r>
          </a:p>
          <a:p>
            <a:pPr>
              <a:buFontTx/>
              <a:buChar char="-"/>
            </a:pPr>
            <a:r>
              <a:rPr lang="nl-NL" sz="2000" dirty="0"/>
              <a:t>Of als na 10 dagen wond nog niet genezen is </a:t>
            </a:r>
          </a:p>
          <a:p>
            <a:pPr>
              <a:buFontTx/>
              <a:buChar char="-"/>
            </a:pPr>
            <a:r>
              <a:rPr lang="nl-NL" sz="2000" dirty="0"/>
              <a:t>Controle na 1 dag : tweedegraads en of groter dan 2 euromuntstuk</a:t>
            </a:r>
          </a:p>
          <a:p>
            <a:pPr>
              <a:buFontTx/>
              <a:buChar char="-"/>
            </a:pPr>
            <a:r>
              <a:rPr lang="nl-NL" sz="2000" dirty="0"/>
              <a:t>Let op: kindermishandeling: 1op de 4 !</a:t>
            </a:r>
          </a:p>
          <a:p>
            <a:pPr marL="0" indent="0">
              <a:buNone/>
            </a:pPr>
            <a:endParaRPr lang="nl-NL" dirty="0"/>
          </a:p>
        </p:txBody>
      </p:sp>
    </p:spTree>
    <p:extLst>
      <p:ext uri="{BB962C8B-B14F-4D97-AF65-F5344CB8AC3E}">
        <p14:creationId xmlns:p14="http://schemas.microsoft.com/office/powerpoint/2010/main" val="3924345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89A196-0881-47EC-93DA-D7B835FB0368}"/>
              </a:ext>
            </a:extLst>
          </p:cNvPr>
          <p:cNvSpPr>
            <a:spLocks noGrp="1"/>
          </p:cNvSpPr>
          <p:nvPr>
            <p:ph type="title"/>
          </p:nvPr>
        </p:nvSpPr>
        <p:spPr/>
        <p:txBody>
          <a:bodyPr/>
          <a:lstStyle/>
          <a:p>
            <a:endParaRPr lang="nl-NL"/>
          </a:p>
        </p:txBody>
      </p:sp>
      <p:pic>
        <p:nvPicPr>
          <p:cNvPr id="4" name="Tijdelijke aanduiding voor inhoud 3">
            <a:extLst>
              <a:ext uri="{FF2B5EF4-FFF2-40B4-BE49-F238E27FC236}">
                <a16:creationId xmlns:a16="http://schemas.microsoft.com/office/drawing/2014/main" id="{3D13BD93-3971-477E-8554-D7F8D531EFFF}"/>
              </a:ext>
            </a:extLst>
          </p:cNvPr>
          <p:cNvPicPr>
            <a:picLocks noGrp="1" noChangeAspect="1"/>
          </p:cNvPicPr>
          <p:nvPr>
            <p:ph idx="1"/>
          </p:nvPr>
        </p:nvPicPr>
        <p:blipFill>
          <a:blip r:embed="rId2"/>
          <a:stretch>
            <a:fillRect/>
          </a:stretch>
        </p:blipFill>
        <p:spPr>
          <a:xfrm>
            <a:off x="611560" y="1484784"/>
            <a:ext cx="2381250" cy="2200275"/>
          </a:xfrm>
          <a:prstGeom prst="rect">
            <a:avLst/>
          </a:prstGeom>
        </p:spPr>
      </p:pic>
      <p:sp>
        <p:nvSpPr>
          <p:cNvPr id="5" name="AutoShape 2" descr="Afbeeldingsresultaat voor absorberend">
            <a:extLst>
              <a:ext uri="{FF2B5EF4-FFF2-40B4-BE49-F238E27FC236}">
                <a16:creationId xmlns:a16="http://schemas.microsoft.com/office/drawing/2014/main" id="{ACD3A7C0-3B43-4CA5-BD5B-171E96F56EA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6" name="Afbeelding 5">
            <a:extLst>
              <a:ext uri="{FF2B5EF4-FFF2-40B4-BE49-F238E27FC236}">
                <a16:creationId xmlns:a16="http://schemas.microsoft.com/office/drawing/2014/main" id="{BD4B696B-3305-450C-BFF8-E7FF33DDDDD4}"/>
              </a:ext>
            </a:extLst>
          </p:cNvPr>
          <p:cNvPicPr>
            <a:picLocks noChangeAspect="1"/>
          </p:cNvPicPr>
          <p:nvPr/>
        </p:nvPicPr>
        <p:blipFill>
          <a:blip r:embed="rId3"/>
          <a:stretch>
            <a:fillRect/>
          </a:stretch>
        </p:blipFill>
        <p:spPr>
          <a:xfrm>
            <a:off x="5004048" y="1360348"/>
            <a:ext cx="2466975" cy="1847850"/>
          </a:xfrm>
          <a:prstGeom prst="rect">
            <a:avLst/>
          </a:prstGeom>
        </p:spPr>
      </p:pic>
      <p:pic>
        <p:nvPicPr>
          <p:cNvPr id="1028" name="Picture 4" descr="Afbeeldingsresultaat voor alginaat">
            <a:extLst>
              <a:ext uri="{FF2B5EF4-FFF2-40B4-BE49-F238E27FC236}">
                <a16:creationId xmlns:a16="http://schemas.microsoft.com/office/drawing/2014/main" id="{0E1DB5B1-9306-4852-BDAA-5503C21938C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3807042"/>
            <a:ext cx="3305944" cy="247945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efarma.nl/itempics/p/zp_14169223.jpg">
            <a:extLst>
              <a:ext uri="{FF2B5EF4-FFF2-40B4-BE49-F238E27FC236}">
                <a16:creationId xmlns:a16="http://schemas.microsoft.com/office/drawing/2014/main" id="{C3E9E990-3F2F-4F67-9F0D-28201A5BE9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3999992"/>
            <a:ext cx="3173381" cy="2397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318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FF0000"/>
                </a:solidFill>
              </a:rPr>
              <a:t>Brandwonden</a:t>
            </a:r>
            <a:endParaRPr lang="nl-NL" dirty="0"/>
          </a:p>
        </p:txBody>
      </p:sp>
      <p:sp>
        <p:nvSpPr>
          <p:cNvPr id="3" name="Tijdelijke aanduiding voor inhoud 2"/>
          <p:cNvSpPr>
            <a:spLocks noGrp="1"/>
          </p:cNvSpPr>
          <p:nvPr>
            <p:ph idx="1"/>
          </p:nvPr>
        </p:nvSpPr>
        <p:spPr/>
        <p:txBody>
          <a:bodyPr>
            <a:normAutofit/>
          </a:bodyPr>
          <a:lstStyle/>
          <a:p>
            <a:pPr>
              <a:buNone/>
            </a:pPr>
            <a:r>
              <a:rPr lang="nl-NL" sz="2400" dirty="0"/>
              <a:t>Terugblik vorige les</a:t>
            </a:r>
          </a:p>
          <a:p>
            <a:pPr>
              <a:buNone/>
            </a:pPr>
            <a:endParaRPr lang="nl-NL" sz="2400" dirty="0"/>
          </a:p>
          <a:p>
            <a:pPr>
              <a:buNone/>
            </a:pPr>
            <a:r>
              <a:rPr lang="nl-NL" sz="2400" b="1" dirty="0"/>
              <a:t>Vragen:</a:t>
            </a:r>
          </a:p>
          <a:p>
            <a:pPr>
              <a:buNone/>
            </a:pPr>
            <a:endParaRPr lang="nl-NL" sz="2400" dirty="0"/>
          </a:p>
          <a:p>
            <a:pPr>
              <a:buNone/>
            </a:pPr>
            <a:r>
              <a:rPr lang="nl-NL" sz="2400" i="1" dirty="0"/>
              <a:t>1.Welke lagen kent de huid?</a:t>
            </a:r>
          </a:p>
          <a:p>
            <a:pPr>
              <a:buNone/>
            </a:pPr>
            <a:r>
              <a:rPr lang="nl-NL" sz="2400" i="1" dirty="0"/>
              <a:t>2.Welke functies kent de huid?</a:t>
            </a:r>
          </a:p>
          <a:p>
            <a:pPr>
              <a:buNone/>
            </a:pPr>
            <a:r>
              <a:rPr lang="nl-NL" sz="2400" i="1" dirty="0"/>
              <a:t>3.Welke oorzaken van een verbranding ken je?</a:t>
            </a:r>
          </a:p>
          <a:p>
            <a:pPr>
              <a:buNone/>
            </a:pPr>
            <a:r>
              <a:rPr lang="nl-NL" sz="2400" i="1" dirty="0"/>
              <a:t>4.Onder welke wondsoort(en)/groep(en) </a:t>
            </a:r>
          </a:p>
          <a:p>
            <a:pPr>
              <a:buNone/>
            </a:pPr>
            <a:r>
              <a:rPr lang="nl-NL" sz="2400" i="1" dirty="0"/>
              <a:t>valt verbranding/brandwonden?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FF0000"/>
                </a:solidFill>
              </a:rPr>
              <a:t>Brandwonden</a:t>
            </a:r>
          </a:p>
        </p:txBody>
      </p:sp>
      <p:sp>
        <p:nvSpPr>
          <p:cNvPr id="5" name="Tijdelijke aanduiding voor inhoud 4"/>
          <p:cNvSpPr>
            <a:spLocks noGrp="1"/>
          </p:cNvSpPr>
          <p:nvPr>
            <p:ph idx="1"/>
          </p:nvPr>
        </p:nvSpPr>
        <p:spPr/>
        <p:txBody>
          <a:bodyPr/>
          <a:lstStyle/>
          <a:p>
            <a:pPr>
              <a:buNone/>
            </a:pPr>
            <a:endParaRPr lang="nl-NL" dirty="0">
              <a:hlinkClick r:id="rId3"/>
            </a:endParaRPr>
          </a:p>
          <a:p>
            <a:pPr>
              <a:buNone/>
            </a:pPr>
            <a:endParaRPr lang="nl-NL" dirty="0">
              <a:hlinkClick r:id="rId3"/>
            </a:endParaRPr>
          </a:p>
          <a:p>
            <a:pPr>
              <a:buNone/>
            </a:pPr>
            <a:r>
              <a:rPr lang="nl-NL" dirty="0">
                <a:hlinkClick r:id="rId3"/>
              </a:rPr>
              <a:t>https://www.youtube.com/watch?v=i7Y7UTv70k0</a:t>
            </a:r>
            <a:endParaRPr lang="nl-NL" dirty="0"/>
          </a:p>
          <a:p>
            <a:pPr>
              <a:buNone/>
            </a:pPr>
            <a:endParaRPr lang="nl-NL" dirty="0"/>
          </a:p>
        </p:txBody>
      </p:sp>
      <p:pic>
        <p:nvPicPr>
          <p:cNvPr id="7" name="Picture 2" descr="C:\Users\Rhea\Documents\images.jpg"/>
          <p:cNvPicPr>
            <a:picLocks noChangeAspect="1" noChangeArrowheads="1"/>
          </p:cNvPicPr>
          <p:nvPr/>
        </p:nvPicPr>
        <p:blipFill>
          <a:blip r:embed="rId4" cstate="print"/>
          <a:srcRect/>
          <a:stretch>
            <a:fillRect/>
          </a:stretch>
        </p:blipFill>
        <p:spPr bwMode="auto">
          <a:xfrm>
            <a:off x="6876256" y="404664"/>
            <a:ext cx="1752600" cy="17526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FF0000"/>
                </a:solidFill>
              </a:rPr>
              <a:t>Brandwonden</a:t>
            </a:r>
            <a:endParaRPr lang="nl-NL" dirty="0"/>
          </a:p>
        </p:txBody>
      </p:sp>
      <p:sp>
        <p:nvSpPr>
          <p:cNvPr id="3" name="Tijdelijke aanduiding voor inhoud 2"/>
          <p:cNvSpPr>
            <a:spLocks noGrp="1"/>
          </p:cNvSpPr>
          <p:nvPr>
            <p:ph idx="1"/>
          </p:nvPr>
        </p:nvSpPr>
        <p:spPr/>
        <p:txBody>
          <a:bodyPr>
            <a:normAutofit fontScale="92500" lnSpcReduction="10000"/>
          </a:bodyPr>
          <a:lstStyle/>
          <a:p>
            <a:pPr>
              <a:buNone/>
            </a:pPr>
            <a:r>
              <a:rPr lang="nl-NL" sz="1800" dirty="0"/>
              <a:t>Antwoorden:</a:t>
            </a:r>
          </a:p>
          <a:p>
            <a:pPr>
              <a:buNone/>
            </a:pPr>
            <a:r>
              <a:rPr lang="nl-NL" sz="1800" dirty="0"/>
              <a:t>1.opperhuid, lederhuid,onderhuids bindweefsel</a:t>
            </a:r>
          </a:p>
          <a:p>
            <a:pPr>
              <a:buNone/>
            </a:pPr>
            <a:endParaRPr lang="nl-NL" sz="1800" dirty="0"/>
          </a:p>
          <a:p>
            <a:pPr>
              <a:buNone/>
            </a:pPr>
            <a:r>
              <a:rPr lang="nl-NL" sz="1800" dirty="0"/>
              <a:t>2.</a:t>
            </a:r>
          </a:p>
          <a:p>
            <a:pPr>
              <a:buFont typeface="Arial" pitchFamily="34" charset="0"/>
              <a:buChar char="•"/>
            </a:pPr>
            <a:r>
              <a:rPr lang="nl-NL" sz="1800" dirty="0"/>
              <a:t>Bescherming tegen mechanisch geweld, binnen dringen van</a:t>
            </a:r>
          </a:p>
          <a:p>
            <a:pPr>
              <a:buNone/>
            </a:pPr>
            <a:r>
              <a:rPr lang="nl-NL" sz="1800" dirty="0"/>
              <a:t>	ziekteverwekkers ( bacteriën, virussen en andere schadelijke</a:t>
            </a:r>
          </a:p>
          <a:p>
            <a:pPr>
              <a:buNone/>
            </a:pPr>
            <a:r>
              <a:rPr lang="nl-NL" sz="1800" dirty="0"/>
              <a:t>	stoffen), straling ( pigment), uitdroging</a:t>
            </a:r>
          </a:p>
          <a:p>
            <a:pPr>
              <a:buFont typeface="Arial" pitchFamily="34" charset="0"/>
              <a:buChar char="•"/>
            </a:pPr>
            <a:r>
              <a:rPr lang="nl-NL" sz="1800" dirty="0"/>
              <a:t>Temperatuurregeling </a:t>
            </a:r>
          </a:p>
          <a:p>
            <a:pPr>
              <a:buFont typeface="Arial" pitchFamily="34" charset="0"/>
              <a:buChar char="•"/>
            </a:pPr>
            <a:r>
              <a:rPr lang="nl-NL" sz="1800" dirty="0"/>
              <a:t>Zintuigfunctie</a:t>
            </a:r>
          </a:p>
          <a:p>
            <a:pPr>
              <a:buFont typeface="Arial" pitchFamily="34" charset="0"/>
              <a:buChar char="•"/>
            </a:pPr>
            <a:r>
              <a:rPr lang="nl-NL" sz="1800" dirty="0"/>
              <a:t>Vorming Vit .D</a:t>
            </a:r>
          </a:p>
          <a:p>
            <a:pPr>
              <a:buFont typeface="Arial" pitchFamily="34" charset="0"/>
              <a:buChar char="•"/>
            </a:pPr>
            <a:endParaRPr lang="nl-NL" sz="1800" dirty="0"/>
          </a:p>
          <a:p>
            <a:pPr>
              <a:buNone/>
            </a:pPr>
            <a:r>
              <a:rPr lang="nl-NL" sz="1900" dirty="0"/>
              <a:t>3.vuur/steekvlam, hete vloeistoffen, elektriciteit, bijtende/chemische stoffen, contact met hete voorwerpen</a:t>
            </a:r>
          </a:p>
          <a:p>
            <a:pPr>
              <a:buNone/>
            </a:pPr>
            <a:endParaRPr lang="nl-NL" sz="2000" dirty="0"/>
          </a:p>
          <a:p>
            <a:pPr>
              <a:buNone/>
            </a:pPr>
            <a:r>
              <a:rPr lang="nl-NL" sz="2000" dirty="0"/>
              <a:t>4. Thermische, straling- ,elektrische- en chemische wonden</a:t>
            </a:r>
          </a:p>
          <a:p>
            <a:pPr>
              <a:buNone/>
            </a:pPr>
            <a:endParaRPr lang="nl-N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FF0000"/>
                </a:solidFill>
              </a:rPr>
              <a:t>Wat is een brandwond?</a:t>
            </a:r>
          </a:p>
        </p:txBody>
      </p:sp>
      <p:sp>
        <p:nvSpPr>
          <p:cNvPr id="3" name="Tijdelijke aanduiding voor inhoud 2"/>
          <p:cNvSpPr>
            <a:spLocks noGrp="1"/>
          </p:cNvSpPr>
          <p:nvPr>
            <p:ph idx="1"/>
          </p:nvPr>
        </p:nvSpPr>
        <p:spPr/>
        <p:txBody>
          <a:bodyPr>
            <a:normAutofit/>
          </a:bodyPr>
          <a:lstStyle/>
          <a:p>
            <a:pPr>
              <a:buNone/>
            </a:pPr>
            <a:r>
              <a:rPr lang="nl-NL" sz="2400" i="1" dirty="0"/>
              <a:t>Een brandwond is:</a:t>
            </a:r>
          </a:p>
          <a:p>
            <a:pPr>
              <a:buNone/>
            </a:pPr>
            <a:endParaRPr lang="nl-NL" sz="2400" i="1" dirty="0"/>
          </a:p>
          <a:p>
            <a:pPr>
              <a:buNone/>
            </a:pPr>
            <a:r>
              <a:rPr lang="nl-NL" sz="2400" i="1" dirty="0"/>
              <a:t> een gedeeltelijke of een volledige beschadiging van de</a:t>
            </a:r>
          </a:p>
          <a:p>
            <a:pPr>
              <a:buNone/>
            </a:pPr>
            <a:r>
              <a:rPr lang="nl-NL" sz="2400" i="1" dirty="0"/>
              <a:t>huid, die wordt veroorzaakt door inwerking van </a:t>
            </a:r>
          </a:p>
          <a:p>
            <a:pPr>
              <a:buNone/>
            </a:pPr>
            <a:r>
              <a:rPr lang="nl-NL" sz="2400" i="1" dirty="0"/>
              <a:t>warmte, een chemische stof of elektriciteit, gedurende </a:t>
            </a:r>
          </a:p>
          <a:p>
            <a:pPr>
              <a:buNone/>
            </a:pPr>
            <a:r>
              <a:rPr lang="nl-NL" sz="2400" i="1" dirty="0"/>
              <a:t>een bepaalde tijd, boven een bepaalde kritische </a:t>
            </a:r>
          </a:p>
          <a:p>
            <a:pPr>
              <a:buNone/>
            </a:pPr>
            <a:r>
              <a:rPr lang="nl-NL" sz="2400" i="1" dirty="0"/>
              <a:t>temperatuur ( bij circa</a:t>
            </a:r>
            <a:r>
              <a:rPr lang="nl-NL" sz="2400" dirty="0"/>
              <a:t> 40° Celsius beschadigt de huid </a:t>
            </a:r>
          </a:p>
          <a:p>
            <a:pPr>
              <a:buNone/>
            </a:pPr>
            <a:r>
              <a:rPr lang="nl-NL" sz="2400" dirty="0"/>
              <a:t>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FF0000"/>
                </a:solidFill>
              </a:rPr>
              <a:t>Wat is een brandwond?</a:t>
            </a:r>
          </a:p>
        </p:txBody>
      </p:sp>
      <p:sp>
        <p:nvSpPr>
          <p:cNvPr id="3" name="Tijdelijke aanduiding voor inhoud 2"/>
          <p:cNvSpPr>
            <a:spLocks noGrp="1"/>
          </p:cNvSpPr>
          <p:nvPr>
            <p:ph idx="1"/>
          </p:nvPr>
        </p:nvSpPr>
        <p:spPr/>
        <p:txBody>
          <a:bodyPr>
            <a:normAutofit fontScale="92500" lnSpcReduction="10000"/>
          </a:bodyPr>
          <a:lstStyle/>
          <a:p>
            <a:pPr>
              <a:buNone/>
            </a:pPr>
            <a:r>
              <a:rPr lang="nl-NL" sz="2600" dirty="0"/>
              <a:t>Brandwonden zijn de meest ernstige </a:t>
            </a:r>
          </a:p>
          <a:p>
            <a:pPr>
              <a:buNone/>
            </a:pPr>
            <a:r>
              <a:rPr lang="nl-NL" sz="2600" dirty="0"/>
              <a:t>verwondingen, die er bestaan en kunnen </a:t>
            </a:r>
          </a:p>
          <a:p>
            <a:pPr>
              <a:buNone/>
            </a:pPr>
            <a:r>
              <a:rPr lang="nl-NL" sz="2600" dirty="0"/>
              <a:t>blijvende schade veroorzaken. </a:t>
            </a:r>
          </a:p>
          <a:p>
            <a:pPr>
              <a:buNone/>
            </a:pPr>
            <a:endParaRPr lang="nl-NL" sz="2600" dirty="0"/>
          </a:p>
          <a:p>
            <a:pPr>
              <a:buNone/>
            </a:pPr>
            <a:r>
              <a:rPr lang="nl-NL" sz="2600" dirty="0"/>
              <a:t>De ernst van de brandwond hangt a</a:t>
            </a:r>
            <a:r>
              <a:rPr lang="nl-NL" sz="2400" dirty="0"/>
              <a:t>f van</a:t>
            </a:r>
          </a:p>
          <a:p>
            <a:pPr>
              <a:buFont typeface="Arial" pitchFamily="34" charset="0"/>
              <a:buChar char="•"/>
            </a:pPr>
            <a:r>
              <a:rPr lang="nl-NL" sz="2400" dirty="0"/>
              <a:t>temperatuur,</a:t>
            </a:r>
          </a:p>
          <a:p>
            <a:pPr>
              <a:buFont typeface="Arial" pitchFamily="34" charset="0"/>
              <a:buChar char="•"/>
            </a:pPr>
            <a:r>
              <a:rPr lang="nl-NL" sz="2400" dirty="0" err="1"/>
              <a:t>inwerkingstijd</a:t>
            </a:r>
            <a:r>
              <a:rPr lang="nl-NL" sz="2400" dirty="0"/>
              <a:t> van de hitte op de huid,</a:t>
            </a:r>
          </a:p>
          <a:p>
            <a:pPr>
              <a:buFont typeface="Arial" pitchFamily="34" charset="0"/>
              <a:buChar char="•"/>
            </a:pPr>
            <a:r>
              <a:rPr lang="nl-NL" sz="2400" dirty="0"/>
              <a:t>oorzaak van de verbranding </a:t>
            </a:r>
            <a:r>
              <a:rPr lang="nl-NL" sz="1600" dirty="0"/>
              <a:t>(bijvoorbeeld hete vloeistof of vuur).</a:t>
            </a:r>
            <a:r>
              <a:rPr lang="nl-NL" sz="2400" dirty="0"/>
              <a:t> </a:t>
            </a:r>
          </a:p>
          <a:p>
            <a:pPr>
              <a:buFont typeface="Arial" pitchFamily="34" charset="0"/>
              <a:buChar char="•"/>
            </a:pPr>
            <a:r>
              <a:rPr lang="nl-NL" sz="2400" dirty="0"/>
              <a:t>diepte en uitgebreidheid</a:t>
            </a:r>
          </a:p>
          <a:p>
            <a:pPr>
              <a:buFont typeface="Arial" pitchFamily="34" charset="0"/>
              <a:buChar char="•"/>
            </a:pPr>
            <a:r>
              <a:rPr lang="nl-NL" sz="2400" dirty="0"/>
              <a:t>lokalisatie</a:t>
            </a:r>
          </a:p>
          <a:p>
            <a:pPr>
              <a:buFont typeface="Arial" pitchFamily="34" charset="0"/>
              <a:buChar char="•"/>
            </a:pPr>
            <a:r>
              <a:rPr lang="nl-NL" sz="2400" dirty="0"/>
              <a:t>leeftijd</a:t>
            </a:r>
          </a:p>
          <a:p>
            <a:endParaRPr lang="nl-N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FF0000"/>
                </a:solidFill>
              </a:rPr>
              <a:t>Brandwonden</a:t>
            </a:r>
            <a:endParaRPr lang="nl-NL" dirty="0"/>
          </a:p>
        </p:txBody>
      </p:sp>
      <p:pic>
        <p:nvPicPr>
          <p:cNvPr id="4" name="Tijdelijke aanduiding voor inhoud 3" descr="592x2733997220.jpg"/>
          <p:cNvPicPr>
            <a:picLocks noGrp="1" noChangeAspect="1"/>
          </p:cNvPicPr>
          <p:nvPr>
            <p:ph idx="1"/>
          </p:nvPr>
        </p:nvPicPr>
        <p:blipFill>
          <a:blip r:embed="rId3" cstate="print"/>
          <a:stretch>
            <a:fillRect/>
          </a:stretch>
        </p:blipFill>
        <p:spPr>
          <a:xfrm>
            <a:off x="1601879" y="1785248"/>
            <a:ext cx="6092641" cy="4063791"/>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FF0000"/>
                </a:solidFill>
              </a:rPr>
              <a:t>Risico’s :</a:t>
            </a:r>
          </a:p>
        </p:txBody>
      </p:sp>
      <p:sp>
        <p:nvSpPr>
          <p:cNvPr id="3" name="Tijdelijke aanduiding voor inhoud 2"/>
          <p:cNvSpPr>
            <a:spLocks noGrp="1"/>
          </p:cNvSpPr>
          <p:nvPr>
            <p:ph idx="1"/>
          </p:nvPr>
        </p:nvSpPr>
        <p:spPr/>
        <p:txBody>
          <a:bodyPr>
            <a:normAutofit/>
          </a:bodyPr>
          <a:lstStyle/>
          <a:p>
            <a:pPr>
              <a:buNone/>
            </a:pPr>
            <a:r>
              <a:rPr lang="nl-NL" sz="2600" dirty="0"/>
              <a:t>Bij verbranding verliest de huid een deel van haar vitale </a:t>
            </a:r>
            <a:r>
              <a:rPr lang="nl-NL" sz="2600" dirty="0" err="1"/>
              <a:t>functie’s</a:t>
            </a:r>
            <a:r>
              <a:rPr lang="nl-NL" sz="2600" dirty="0"/>
              <a:t>:</a:t>
            </a:r>
          </a:p>
          <a:p>
            <a:pPr>
              <a:buNone/>
            </a:pPr>
            <a:endParaRPr lang="nl-NL" sz="2600" dirty="0"/>
          </a:p>
          <a:p>
            <a:r>
              <a:rPr lang="nl-NL" sz="2400" dirty="0"/>
              <a:t>warmteverlies: het lichaam verliest veel warmte omdat de huid de temperatuur niet kan vasthouden</a:t>
            </a:r>
          </a:p>
          <a:p>
            <a:r>
              <a:rPr lang="nl-NL" sz="2400" dirty="0"/>
              <a:t>vochtverlies: de huid kan het vocht niet tegenhouden</a:t>
            </a:r>
          </a:p>
          <a:p>
            <a:r>
              <a:rPr lang="nl-NL" sz="2400" dirty="0"/>
              <a:t>infectiegevaar: waar de huid defect is, kan door inwerking van bacteriën een infectie ontstaan.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FF0000"/>
                </a:solidFill>
              </a:rPr>
              <a:t>Brandwonden</a:t>
            </a:r>
            <a:endParaRPr lang="nl-NL" dirty="0"/>
          </a:p>
        </p:txBody>
      </p:sp>
      <p:sp>
        <p:nvSpPr>
          <p:cNvPr id="3" name="Tijdelijke aanduiding voor inhoud 2"/>
          <p:cNvSpPr>
            <a:spLocks noGrp="1"/>
          </p:cNvSpPr>
          <p:nvPr>
            <p:ph sz="half" idx="1"/>
          </p:nvPr>
        </p:nvSpPr>
        <p:spPr/>
        <p:txBody>
          <a:bodyPr/>
          <a:lstStyle/>
          <a:p>
            <a:pPr>
              <a:buNone/>
            </a:pPr>
            <a:endParaRPr lang="nl-NL" dirty="0"/>
          </a:p>
          <a:p>
            <a:pPr>
              <a:buNone/>
            </a:pPr>
            <a:r>
              <a:rPr lang="nl-NL" sz="2400" b="1" dirty="0"/>
              <a:t>Vraag:</a:t>
            </a:r>
          </a:p>
          <a:p>
            <a:pPr>
              <a:buNone/>
            </a:pPr>
            <a:endParaRPr lang="nl-NL" dirty="0"/>
          </a:p>
          <a:p>
            <a:pPr>
              <a:buNone/>
            </a:pPr>
            <a:r>
              <a:rPr lang="nl-NL" sz="2000" i="1" dirty="0"/>
              <a:t>Welk onderscheid/classificatie</a:t>
            </a:r>
          </a:p>
          <a:p>
            <a:pPr>
              <a:buNone/>
            </a:pPr>
            <a:r>
              <a:rPr lang="nl-NL" sz="2000" i="1" dirty="0"/>
              <a:t>wordt gemaakt bij </a:t>
            </a:r>
          </a:p>
          <a:p>
            <a:pPr>
              <a:buNone/>
            </a:pPr>
            <a:r>
              <a:rPr lang="nl-NL" sz="2000" i="1" dirty="0"/>
              <a:t>brandwonden?</a:t>
            </a:r>
          </a:p>
        </p:txBody>
      </p:sp>
      <p:pic>
        <p:nvPicPr>
          <p:cNvPr id="6" name="Tijdelijke aanduiding voor inhoud 5" descr="images (1).jpg"/>
          <p:cNvPicPr>
            <a:picLocks noGrp="1" noChangeAspect="1"/>
          </p:cNvPicPr>
          <p:nvPr>
            <p:ph sz="half" idx="2"/>
          </p:nvPr>
        </p:nvPicPr>
        <p:blipFill>
          <a:blip r:embed="rId3" cstate="print"/>
          <a:stretch>
            <a:fillRect/>
          </a:stretch>
        </p:blipFill>
        <p:spPr>
          <a:xfrm>
            <a:off x="4347401" y="2492896"/>
            <a:ext cx="3482149" cy="2069579"/>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51520" y="476672"/>
            <a:ext cx="8686800" cy="841248"/>
          </a:xfrm>
        </p:spPr>
        <p:txBody>
          <a:bodyPr/>
          <a:lstStyle/>
          <a:p>
            <a:r>
              <a:rPr lang="nl-NL" dirty="0">
                <a:solidFill>
                  <a:srgbClr val="FF0000"/>
                </a:solidFill>
              </a:rPr>
              <a:t>Brandwonden</a:t>
            </a:r>
            <a:endParaRPr lang="nl-NL" dirty="0"/>
          </a:p>
        </p:txBody>
      </p:sp>
      <p:sp>
        <p:nvSpPr>
          <p:cNvPr id="5" name="Tijdelijke aanduiding voor inhoud 4"/>
          <p:cNvSpPr>
            <a:spLocks noGrp="1"/>
          </p:cNvSpPr>
          <p:nvPr>
            <p:ph sz="half" idx="1"/>
          </p:nvPr>
        </p:nvSpPr>
        <p:spPr/>
        <p:txBody>
          <a:bodyPr>
            <a:normAutofit/>
          </a:bodyPr>
          <a:lstStyle/>
          <a:p>
            <a:pPr>
              <a:buNone/>
            </a:pPr>
            <a:endParaRPr lang="nl-NL" sz="2400" dirty="0"/>
          </a:p>
          <a:p>
            <a:pPr>
              <a:buFont typeface="Arial" pitchFamily="34" charset="0"/>
              <a:buChar char="•"/>
            </a:pPr>
            <a:r>
              <a:rPr lang="nl-NL" sz="2400" dirty="0"/>
              <a:t>Eerstegraads</a:t>
            </a:r>
          </a:p>
          <a:p>
            <a:pPr>
              <a:buFont typeface="Arial" pitchFamily="34" charset="0"/>
              <a:buChar char="•"/>
            </a:pPr>
            <a:endParaRPr lang="nl-NL" sz="2400" dirty="0"/>
          </a:p>
          <a:p>
            <a:pPr>
              <a:buFont typeface="Arial" pitchFamily="34" charset="0"/>
              <a:buChar char="•"/>
            </a:pPr>
            <a:r>
              <a:rPr lang="nl-NL" sz="2400" dirty="0"/>
              <a:t>Oppervlakkige</a:t>
            </a:r>
          </a:p>
          <a:p>
            <a:pPr>
              <a:buNone/>
            </a:pPr>
            <a:r>
              <a:rPr lang="nl-NL" sz="2400" dirty="0"/>
              <a:t>   tweedegraads</a:t>
            </a:r>
          </a:p>
          <a:p>
            <a:pPr>
              <a:buNone/>
            </a:pPr>
            <a:endParaRPr lang="nl-NL" sz="2400" dirty="0"/>
          </a:p>
          <a:p>
            <a:pPr>
              <a:buFont typeface="Arial" pitchFamily="34" charset="0"/>
              <a:buChar char="•"/>
            </a:pPr>
            <a:r>
              <a:rPr lang="nl-NL" sz="2400" dirty="0"/>
              <a:t>Diepe tweedegraads</a:t>
            </a:r>
          </a:p>
          <a:p>
            <a:pPr>
              <a:buFont typeface="Arial" pitchFamily="34" charset="0"/>
              <a:buChar char="•"/>
            </a:pPr>
            <a:endParaRPr lang="nl-NL" sz="2400" dirty="0"/>
          </a:p>
          <a:p>
            <a:pPr>
              <a:buFont typeface="Arial" pitchFamily="34" charset="0"/>
              <a:buChar char="•"/>
            </a:pPr>
            <a:r>
              <a:rPr lang="nl-NL" sz="2400" dirty="0"/>
              <a:t>Derdegraads </a:t>
            </a:r>
          </a:p>
        </p:txBody>
      </p:sp>
      <p:pic>
        <p:nvPicPr>
          <p:cNvPr id="7" name="Tijdelijke aanduiding voor inhoud 6" descr="592x2733997220.jpg"/>
          <p:cNvPicPr>
            <a:picLocks noGrp="1" noChangeAspect="1"/>
          </p:cNvPicPr>
          <p:nvPr>
            <p:ph sz="half" idx="2"/>
          </p:nvPr>
        </p:nvPicPr>
        <p:blipFill>
          <a:blip r:embed="rId3" cstate="print"/>
          <a:stretch>
            <a:fillRect/>
          </a:stretch>
        </p:blipFill>
        <p:spPr>
          <a:xfrm>
            <a:off x="6084168" y="4467202"/>
            <a:ext cx="2831232" cy="2191324"/>
          </a:xfrm>
        </p:spPr>
      </p:pic>
      <p:pic>
        <p:nvPicPr>
          <p:cNvPr id="6" name="Picture 4" descr="12828882"/>
          <p:cNvPicPr>
            <a:picLocks noChangeAspect="1" noChangeArrowheads="1"/>
          </p:cNvPicPr>
          <p:nvPr/>
        </p:nvPicPr>
        <p:blipFill>
          <a:blip r:embed="rId4" cstate="print"/>
          <a:srcRect/>
          <a:stretch>
            <a:fillRect/>
          </a:stretch>
        </p:blipFill>
        <p:spPr bwMode="auto">
          <a:xfrm>
            <a:off x="4644008" y="908720"/>
            <a:ext cx="3312865" cy="3196232"/>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Civie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2BD5A48643D904F97D662C48648E8F8" ma:contentTypeVersion="4" ma:contentTypeDescription="Een nieuw document maken." ma:contentTypeScope="" ma:versionID="2283641bf2c77eb3e3f1a1ca5aed390c">
  <xsd:schema xmlns:xsd="http://www.w3.org/2001/XMLSchema" xmlns:xs="http://www.w3.org/2001/XMLSchema" xmlns:p="http://schemas.microsoft.com/office/2006/metadata/properties" xmlns:ns2="c7ead509-2764-4262-b0e3-d990ce7b6307" xmlns:ns3="0033191b-e24d-4e4a-bc7b-195b292d667b" targetNamespace="http://schemas.microsoft.com/office/2006/metadata/properties" ma:root="true" ma:fieldsID="8ae7c5fc2543e450650001781ae779f5" ns2:_="" ns3:_="">
    <xsd:import namespace="c7ead509-2764-4262-b0e3-d990ce7b6307"/>
    <xsd:import namespace="0033191b-e24d-4e4a-bc7b-195b292d667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ead509-2764-4262-b0e3-d990ce7b6307"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033191b-e24d-4e4a-bc7b-195b292d667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15B741-A666-4F9F-99F3-FF2EF09EC830}">
  <ds:schemaRefs>
    <ds:schemaRef ds:uri="http://schemas.microsoft.com/office/2006/documentManagement/types"/>
    <ds:schemaRef ds:uri="c7ead509-2764-4262-b0e3-d990ce7b6307"/>
    <ds:schemaRef ds:uri="http://purl.org/dc/dcmitype/"/>
    <ds:schemaRef ds:uri="http://schemas.openxmlformats.org/package/2006/metadata/core-properties"/>
    <ds:schemaRef ds:uri="0033191b-e24d-4e4a-bc7b-195b292d667b"/>
    <ds:schemaRef ds:uri="http://purl.org/dc/elements/1.1/"/>
    <ds:schemaRef ds:uri="http://www.w3.org/XML/1998/namespace"/>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515C967D-A58C-4AD7-908D-76623CB46813}">
  <ds:schemaRefs>
    <ds:schemaRef ds:uri="http://schemas.microsoft.com/sharepoint/v3/contenttype/forms"/>
  </ds:schemaRefs>
</ds:datastoreItem>
</file>

<file path=customXml/itemProps3.xml><?xml version="1.0" encoding="utf-8"?>
<ds:datastoreItem xmlns:ds="http://schemas.openxmlformats.org/officeDocument/2006/customXml" ds:itemID="{5164032F-08EA-4350-BEA0-E3CD6C60EE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ead509-2764-4262-b0e3-d990ce7b6307"/>
    <ds:schemaRef ds:uri="0033191b-e24d-4e4a-bc7b-195b292d66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173</TotalTime>
  <Words>724</Words>
  <Application>Microsoft Office PowerPoint</Application>
  <PresentationFormat>Diavoorstelling (4:3)</PresentationFormat>
  <Paragraphs>228</Paragraphs>
  <Slides>20</Slides>
  <Notes>17</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20</vt:i4>
      </vt:variant>
    </vt:vector>
  </HeadingPairs>
  <TitlesOfParts>
    <vt:vector size="26" baseType="lpstr">
      <vt:lpstr>Arial</vt:lpstr>
      <vt:lpstr>Bradley Hand ITC</vt:lpstr>
      <vt:lpstr>Calibri</vt:lpstr>
      <vt:lpstr>Verdana</vt:lpstr>
      <vt:lpstr>Wingdings 2</vt:lpstr>
      <vt:lpstr>Trek</vt:lpstr>
      <vt:lpstr>Les 2 Brandwonden</vt:lpstr>
      <vt:lpstr>Brandwonden</vt:lpstr>
      <vt:lpstr>Brandwonden</vt:lpstr>
      <vt:lpstr>Wat is een brandwond?</vt:lpstr>
      <vt:lpstr>Wat is een brandwond?</vt:lpstr>
      <vt:lpstr>Brandwonden</vt:lpstr>
      <vt:lpstr>Risico’s :</vt:lpstr>
      <vt:lpstr>Brandwonden</vt:lpstr>
      <vt:lpstr>Brandwonden</vt:lpstr>
      <vt:lpstr>Brandwonden</vt:lpstr>
      <vt:lpstr>Brandwonden</vt:lpstr>
      <vt:lpstr>Brandwonden</vt:lpstr>
      <vt:lpstr>Regel van 9</vt:lpstr>
      <vt:lpstr>Advies: “water de rest komt later”!</vt:lpstr>
      <vt:lpstr>Huishoudfolie</vt:lpstr>
      <vt:lpstr>Advies: “water de rest komt later”!</vt:lpstr>
      <vt:lpstr>behandeling</vt:lpstr>
      <vt:lpstr>Behandeling</vt:lpstr>
      <vt:lpstr>PowerPoint-presentatie</vt:lpstr>
      <vt:lpstr>Brandwonden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2 Brandwonden</dc:title>
  <dc:creator>Rhea</dc:creator>
  <cp:lastModifiedBy>Rhea Houtkruijer</cp:lastModifiedBy>
  <cp:revision>20</cp:revision>
  <dcterms:created xsi:type="dcterms:W3CDTF">2015-11-20T15:50:06Z</dcterms:created>
  <dcterms:modified xsi:type="dcterms:W3CDTF">2021-02-17T10:42:15Z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0x010100C2BD5A48643D904F97D662C48648E8F8</vt:lpwstr>
  </property>
</Properties>
</file>